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326" r:id="rId3"/>
    <p:sldId id="310" r:id="rId4"/>
    <p:sldId id="299" r:id="rId5"/>
    <p:sldId id="295" r:id="rId6"/>
    <p:sldId id="321" r:id="rId7"/>
    <p:sldId id="264" r:id="rId8"/>
    <p:sldId id="296" r:id="rId9"/>
    <p:sldId id="284" r:id="rId10"/>
    <p:sldId id="319" r:id="rId11"/>
    <p:sldId id="290" r:id="rId12"/>
    <p:sldId id="314" r:id="rId13"/>
    <p:sldId id="286" r:id="rId14"/>
    <p:sldId id="298" r:id="rId15"/>
    <p:sldId id="287" r:id="rId16"/>
    <p:sldId id="280" r:id="rId17"/>
    <p:sldId id="275" r:id="rId18"/>
    <p:sldId id="315" r:id="rId19"/>
    <p:sldId id="297" r:id="rId20"/>
    <p:sldId id="288" r:id="rId21"/>
    <p:sldId id="294" r:id="rId22"/>
    <p:sldId id="309" r:id="rId23"/>
    <p:sldId id="312" r:id="rId24"/>
    <p:sldId id="322" r:id="rId25"/>
    <p:sldId id="302" r:id="rId26"/>
    <p:sldId id="323" r:id="rId27"/>
    <p:sldId id="324" r:id="rId28"/>
    <p:sldId id="293" r:id="rId29"/>
    <p:sldId id="289" r:id="rId30"/>
    <p:sldId id="303" r:id="rId31"/>
    <p:sldId id="281" r:id="rId32"/>
    <p:sldId id="307" r:id="rId33"/>
    <p:sldId id="273" r:id="rId34"/>
    <p:sldId id="270" r:id="rId35"/>
    <p:sldId id="311" r:id="rId36"/>
    <p:sldId id="300" r:id="rId37"/>
    <p:sldId id="271" r:id="rId38"/>
    <p:sldId id="318" r:id="rId39"/>
    <p:sldId id="320" r:id="rId40"/>
    <p:sldId id="32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A8513A-21AB-42EE-A303-A7E2020F6F20}" type="doc">
      <dgm:prSet loTypeId="urn:microsoft.com/office/officeart/2005/8/layout/process1" loCatId="process" qsTypeId="urn:microsoft.com/office/officeart/2005/8/quickstyle/simple1" qsCatId="simple" csTypeId="urn:microsoft.com/office/officeart/2005/8/colors/accent1_2" csCatId="accent1" phldr="1"/>
      <dgm:spPr/>
    </dgm:pt>
    <dgm:pt modelId="{ED323430-0844-48F2-AFB2-DAA84B742962}">
      <dgm:prSet phldrT="[Text]"/>
      <dgm:spPr/>
      <dgm:t>
        <a:bodyPr/>
        <a:lstStyle/>
        <a:p>
          <a:r>
            <a:rPr lang="en-GB" dirty="0"/>
            <a:t>School arrange work experience</a:t>
          </a:r>
        </a:p>
      </dgm:t>
    </dgm:pt>
    <dgm:pt modelId="{EA2D10B0-5373-456D-83DC-8FD1B060720B}" type="parTrans" cxnId="{315DE3F7-CCEF-4A03-9168-212F85341695}">
      <dgm:prSet/>
      <dgm:spPr/>
      <dgm:t>
        <a:bodyPr/>
        <a:lstStyle/>
        <a:p>
          <a:endParaRPr lang="en-GB"/>
        </a:p>
      </dgm:t>
    </dgm:pt>
    <dgm:pt modelId="{EA4FD03E-D464-4C57-822E-6F2FAAAC3AC2}" type="sibTrans" cxnId="{315DE3F7-CCEF-4A03-9168-212F85341695}">
      <dgm:prSet/>
      <dgm:spPr/>
      <dgm:t>
        <a:bodyPr/>
        <a:lstStyle/>
        <a:p>
          <a:endParaRPr lang="en-GB"/>
        </a:p>
      </dgm:t>
    </dgm:pt>
    <dgm:pt modelId="{2E23C59D-E903-48FA-B2AC-E5550CB20237}">
      <dgm:prSet phldrT="[Text]"/>
      <dgm:spPr/>
      <dgm:t>
        <a:bodyPr/>
        <a:lstStyle/>
        <a:p>
          <a:r>
            <a:rPr lang="en-GB" dirty="0"/>
            <a:t>Child with autism doesn’t go or is traumatised by the experience</a:t>
          </a:r>
        </a:p>
      </dgm:t>
    </dgm:pt>
    <dgm:pt modelId="{0147AA44-B750-40DA-8546-925F6D933EF5}" type="parTrans" cxnId="{72B69F6A-8684-4B95-B6EE-6968E36AF929}">
      <dgm:prSet/>
      <dgm:spPr/>
      <dgm:t>
        <a:bodyPr/>
        <a:lstStyle/>
        <a:p>
          <a:endParaRPr lang="en-GB"/>
        </a:p>
      </dgm:t>
    </dgm:pt>
    <dgm:pt modelId="{10829118-34C2-4787-9FF7-AC1FF372E5ED}" type="sibTrans" cxnId="{72B69F6A-8684-4B95-B6EE-6968E36AF929}">
      <dgm:prSet/>
      <dgm:spPr/>
      <dgm:t>
        <a:bodyPr/>
        <a:lstStyle/>
        <a:p>
          <a:endParaRPr lang="en-GB"/>
        </a:p>
      </dgm:t>
    </dgm:pt>
    <dgm:pt modelId="{629742AA-B9F9-467F-8A5F-4E2139980679}">
      <dgm:prSet phldrT="[Text]"/>
      <dgm:spPr/>
      <dgm:t>
        <a:bodyPr/>
        <a:lstStyle/>
        <a:p>
          <a:r>
            <a:rPr lang="en-GB" dirty="0"/>
            <a:t>Child lacks the confidence to take the next step after leaving school</a:t>
          </a:r>
        </a:p>
      </dgm:t>
    </dgm:pt>
    <dgm:pt modelId="{40418CAC-2D9B-403F-8533-DC7B5F3BA6B3}" type="parTrans" cxnId="{7294F1F4-B83C-4E96-AB9E-A7234CA53E3C}">
      <dgm:prSet/>
      <dgm:spPr/>
      <dgm:t>
        <a:bodyPr/>
        <a:lstStyle/>
        <a:p>
          <a:endParaRPr lang="en-GB"/>
        </a:p>
      </dgm:t>
    </dgm:pt>
    <dgm:pt modelId="{DD87C87D-5BAE-4A3E-92F3-9ACF87001F87}" type="sibTrans" cxnId="{7294F1F4-B83C-4E96-AB9E-A7234CA53E3C}">
      <dgm:prSet/>
      <dgm:spPr/>
      <dgm:t>
        <a:bodyPr/>
        <a:lstStyle/>
        <a:p>
          <a:endParaRPr lang="en-GB"/>
        </a:p>
      </dgm:t>
    </dgm:pt>
    <dgm:pt modelId="{CF318962-3774-4F50-82B4-CEA3198B9FB6}">
      <dgm:prSet/>
      <dgm:spPr/>
      <dgm:t>
        <a:bodyPr/>
        <a:lstStyle/>
        <a:p>
          <a:r>
            <a:rPr lang="en-GB" dirty="0"/>
            <a:t>Employment options are less</a:t>
          </a:r>
        </a:p>
      </dgm:t>
    </dgm:pt>
    <dgm:pt modelId="{B89D1880-9B35-4D63-B018-0BC989360870}" type="parTrans" cxnId="{87A80F97-116C-4FA8-A489-35F2E106AEDF}">
      <dgm:prSet/>
      <dgm:spPr/>
      <dgm:t>
        <a:bodyPr/>
        <a:lstStyle/>
        <a:p>
          <a:endParaRPr lang="en-GB"/>
        </a:p>
      </dgm:t>
    </dgm:pt>
    <dgm:pt modelId="{135A95DD-6ECF-4398-9356-672CFE8DD264}" type="sibTrans" cxnId="{87A80F97-116C-4FA8-A489-35F2E106AEDF}">
      <dgm:prSet/>
      <dgm:spPr/>
      <dgm:t>
        <a:bodyPr/>
        <a:lstStyle/>
        <a:p>
          <a:endParaRPr lang="en-GB"/>
        </a:p>
      </dgm:t>
    </dgm:pt>
    <dgm:pt modelId="{B1A62387-A4C4-4FA6-A17A-7D7B9E9A4752}" type="pres">
      <dgm:prSet presAssocID="{EFA8513A-21AB-42EE-A303-A7E2020F6F20}" presName="Name0" presStyleCnt="0">
        <dgm:presLayoutVars>
          <dgm:dir/>
          <dgm:resizeHandles val="exact"/>
        </dgm:presLayoutVars>
      </dgm:prSet>
      <dgm:spPr/>
    </dgm:pt>
    <dgm:pt modelId="{EF63103F-1D14-453B-A87A-07B62555D56C}" type="pres">
      <dgm:prSet presAssocID="{ED323430-0844-48F2-AFB2-DAA84B742962}" presName="node" presStyleLbl="node1" presStyleIdx="0" presStyleCnt="4">
        <dgm:presLayoutVars>
          <dgm:bulletEnabled val="1"/>
        </dgm:presLayoutVars>
      </dgm:prSet>
      <dgm:spPr/>
      <dgm:t>
        <a:bodyPr/>
        <a:lstStyle/>
        <a:p>
          <a:endParaRPr lang="en-US"/>
        </a:p>
      </dgm:t>
    </dgm:pt>
    <dgm:pt modelId="{F9FF1C0F-A910-43C0-8EB4-1ADECA605E2C}" type="pres">
      <dgm:prSet presAssocID="{EA4FD03E-D464-4C57-822E-6F2FAAAC3AC2}" presName="sibTrans" presStyleLbl="sibTrans2D1" presStyleIdx="0" presStyleCnt="3"/>
      <dgm:spPr/>
      <dgm:t>
        <a:bodyPr/>
        <a:lstStyle/>
        <a:p>
          <a:endParaRPr lang="en-US"/>
        </a:p>
      </dgm:t>
    </dgm:pt>
    <dgm:pt modelId="{53F668AF-A5A6-4EFA-A9D2-5D9DB4D54C1B}" type="pres">
      <dgm:prSet presAssocID="{EA4FD03E-D464-4C57-822E-6F2FAAAC3AC2}" presName="connectorText" presStyleLbl="sibTrans2D1" presStyleIdx="0" presStyleCnt="3"/>
      <dgm:spPr/>
      <dgm:t>
        <a:bodyPr/>
        <a:lstStyle/>
        <a:p>
          <a:endParaRPr lang="en-US"/>
        </a:p>
      </dgm:t>
    </dgm:pt>
    <dgm:pt modelId="{91F6B2BE-B869-4CA9-9A61-4AA3C7348537}" type="pres">
      <dgm:prSet presAssocID="{2E23C59D-E903-48FA-B2AC-E5550CB20237}" presName="node" presStyleLbl="node1" presStyleIdx="1" presStyleCnt="4">
        <dgm:presLayoutVars>
          <dgm:bulletEnabled val="1"/>
        </dgm:presLayoutVars>
      </dgm:prSet>
      <dgm:spPr/>
      <dgm:t>
        <a:bodyPr/>
        <a:lstStyle/>
        <a:p>
          <a:endParaRPr lang="en-US"/>
        </a:p>
      </dgm:t>
    </dgm:pt>
    <dgm:pt modelId="{BAB76F1C-604A-4489-84C4-459476D079F8}" type="pres">
      <dgm:prSet presAssocID="{10829118-34C2-4787-9FF7-AC1FF372E5ED}" presName="sibTrans" presStyleLbl="sibTrans2D1" presStyleIdx="1" presStyleCnt="3"/>
      <dgm:spPr/>
      <dgm:t>
        <a:bodyPr/>
        <a:lstStyle/>
        <a:p>
          <a:endParaRPr lang="en-US"/>
        </a:p>
      </dgm:t>
    </dgm:pt>
    <dgm:pt modelId="{CC04668B-3719-4011-84E0-BADA261E768D}" type="pres">
      <dgm:prSet presAssocID="{10829118-34C2-4787-9FF7-AC1FF372E5ED}" presName="connectorText" presStyleLbl="sibTrans2D1" presStyleIdx="1" presStyleCnt="3"/>
      <dgm:spPr/>
      <dgm:t>
        <a:bodyPr/>
        <a:lstStyle/>
        <a:p>
          <a:endParaRPr lang="en-US"/>
        </a:p>
      </dgm:t>
    </dgm:pt>
    <dgm:pt modelId="{45C2346F-5D51-4B5C-B7C9-DB462D53C930}" type="pres">
      <dgm:prSet presAssocID="{629742AA-B9F9-467F-8A5F-4E2139980679}" presName="node" presStyleLbl="node1" presStyleIdx="2" presStyleCnt="4">
        <dgm:presLayoutVars>
          <dgm:bulletEnabled val="1"/>
        </dgm:presLayoutVars>
      </dgm:prSet>
      <dgm:spPr/>
      <dgm:t>
        <a:bodyPr/>
        <a:lstStyle/>
        <a:p>
          <a:endParaRPr lang="en-US"/>
        </a:p>
      </dgm:t>
    </dgm:pt>
    <dgm:pt modelId="{92678E1F-23E9-43EC-B948-D835EE6A0EEF}" type="pres">
      <dgm:prSet presAssocID="{DD87C87D-5BAE-4A3E-92F3-9ACF87001F87}" presName="sibTrans" presStyleLbl="sibTrans2D1" presStyleIdx="2" presStyleCnt="3"/>
      <dgm:spPr/>
      <dgm:t>
        <a:bodyPr/>
        <a:lstStyle/>
        <a:p>
          <a:endParaRPr lang="en-US"/>
        </a:p>
      </dgm:t>
    </dgm:pt>
    <dgm:pt modelId="{4A86F6C1-ECF6-4A43-8D00-B74707EE77EF}" type="pres">
      <dgm:prSet presAssocID="{DD87C87D-5BAE-4A3E-92F3-9ACF87001F87}" presName="connectorText" presStyleLbl="sibTrans2D1" presStyleIdx="2" presStyleCnt="3"/>
      <dgm:spPr/>
      <dgm:t>
        <a:bodyPr/>
        <a:lstStyle/>
        <a:p>
          <a:endParaRPr lang="en-US"/>
        </a:p>
      </dgm:t>
    </dgm:pt>
    <dgm:pt modelId="{356FE0BA-83CE-438F-AB83-B6AD0CB04121}" type="pres">
      <dgm:prSet presAssocID="{CF318962-3774-4F50-82B4-CEA3198B9FB6}" presName="node" presStyleLbl="node1" presStyleIdx="3" presStyleCnt="4">
        <dgm:presLayoutVars>
          <dgm:bulletEnabled val="1"/>
        </dgm:presLayoutVars>
      </dgm:prSet>
      <dgm:spPr/>
      <dgm:t>
        <a:bodyPr/>
        <a:lstStyle/>
        <a:p>
          <a:endParaRPr lang="en-US"/>
        </a:p>
      </dgm:t>
    </dgm:pt>
  </dgm:ptLst>
  <dgm:cxnLst>
    <dgm:cxn modelId="{2775461F-D950-47D2-BE26-1D8C7A1A7625}" type="presOf" srcId="{DD87C87D-5BAE-4A3E-92F3-9ACF87001F87}" destId="{92678E1F-23E9-43EC-B948-D835EE6A0EEF}" srcOrd="0" destOrd="0" presId="urn:microsoft.com/office/officeart/2005/8/layout/process1"/>
    <dgm:cxn modelId="{72B69F6A-8684-4B95-B6EE-6968E36AF929}" srcId="{EFA8513A-21AB-42EE-A303-A7E2020F6F20}" destId="{2E23C59D-E903-48FA-B2AC-E5550CB20237}" srcOrd="1" destOrd="0" parTransId="{0147AA44-B750-40DA-8546-925F6D933EF5}" sibTransId="{10829118-34C2-4787-9FF7-AC1FF372E5ED}"/>
    <dgm:cxn modelId="{87A80F97-116C-4FA8-A489-35F2E106AEDF}" srcId="{EFA8513A-21AB-42EE-A303-A7E2020F6F20}" destId="{CF318962-3774-4F50-82B4-CEA3198B9FB6}" srcOrd="3" destOrd="0" parTransId="{B89D1880-9B35-4D63-B018-0BC989360870}" sibTransId="{135A95DD-6ECF-4398-9356-672CFE8DD264}"/>
    <dgm:cxn modelId="{315DE3F7-CCEF-4A03-9168-212F85341695}" srcId="{EFA8513A-21AB-42EE-A303-A7E2020F6F20}" destId="{ED323430-0844-48F2-AFB2-DAA84B742962}" srcOrd="0" destOrd="0" parTransId="{EA2D10B0-5373-456D-83DC-8FD1B060720B}" sibTransId="{EA4FD03E-D464-4C57-822E-6F2FAAAC3AC2}"/>
    <dgm:cxn modelId="{A162151E-F576-49EB-9E5F-A5C72C80A4D7}" type="presOf" srcId="{2E23C59D-E903-48FA-B2AC-E5550CB20237}" destId="{91F6B2BE-B869-4CA9-9A61-4AA3C7348537}" srcOrd="0" destOrd="0" presId="urn:microsoft.com/office/officeart/2005/8/layout/process1"/>
    <dgm:cxn modelId="{13505A91-B074-46CC-9F4F-E0A8FAF052B5}" type="presOf" srcId="{ED323430-0844-48F2-AFB2-DAA84B742962}" destId="{EF63103F-1D14-453B-A87A-07B62555D56C}" srcOrd="0" destOrd="0" presId="urn:microsoft.com/office/officeart/2005/8/layout/process1"/>
    <dgm:cxn modelId="{675B8E09-4DB9-4FDB-B87E-3079962A814F}" type="presOf" srcId="{EFA8513A-21AB-42EE-A303-A7E2020F6F20}" destId="{B1A62387-A4C4-4FA6-A17A-7D7B9E9A4752}" srcOrd="0" destOrd="0" presId="urn:microsoft.com/office/officeart/2005/8/layout/process1"/>
    <dgm:cxn modelId="{908849FB-6020-4355-A46A-85D7E938A4E1}" type="presOf" srcId="{10829118-34C2-4787-9FF7-AC1FF372E5ED}" destId="{CC04668B-3719-4011-84E0-BADA261E768D}" srcOrd="1" destOrd="0" presId="urn:microsoft.com/office/officeart/2005/8/layout/process1"/>
    <dgm:cxn modelId="{D366D14C-4E8E-40BE-A408-0FD131EDDE2D}" type="presOf" srcId="{CF318962-3774-4F50-82B4-CEA3198B9FB6}" destId="{356FE0BA-83CE-438F-AB83-B6AD0CB04121}" srcOrd="0" destOrd="0" presId="urn:microsoft.com/office/officeart/2005/8/layout/process1"/>
    <dgm:cxn modelId="{622F6C38-EBD8-4762-BC7E-C03462CD4502}" type="presOf" srcId="{EA4FD03E-D464-4C57-822E-6F2FAAAC3AC2}" destId="{F9FF1C0F-A910-43C0-8EB4-1ADECA605E2C}" srcOrd="0" destOrd="0" presId="urn:microsoft.com/office/officeart/2005/8/layout/process1"/>
    <dgm:cxn modelId="{6D2B3AA1-1EDF-485E-84C4-CC536ABFA8EA}" type="presOf" srcId="{EA4FD03E-D464-4C57-822E-6F2FAAAC3AC2}" destId="{53F668AF-A5A6-4EFA-A9D2-5D9DB4D54C1B}" srcOrd="1" destOrd="0" presId="urn:microsoft.com/office/officeart/2005/8/layout/process1"/>
    <dgm:cxn modelId="{B5A9C33B-36E5-446F-858F-C97442BF6994}" type="presOf" srcId="{DD87C87D-5BAE-4A3E-92F3-9ACF87001F87}" destId="{4A86F6C1-ECF6-4A43-8D00-B74707EE77EF}" srcOrd="1" destOrd="0" presId="urn:microsoft.com/office/officeart/2005/8/layout/process1"/>
    <dgm:cxn modelId="{7294F1F4-B83C-4E96-AB9E-A7234CA53E3C}" srcId="{EFA8513A-21AB-42EE-A303-A7E2020F6F20}" destId="{629742AA-B9F9-467F-8A5F-4E2139980679}" srcOrd="2" destOrd="0" parTransId="{40418CAC-2D9B-403F-8533-DC7B5F3BA6B3}" sibTransId="{DD87C87D-5BAE-4A3E-92F3-9ACF87001F87}"/>
    <dgm:cxn modelId="{723013FC-EE80-4ABC-895B-5D332E1550BB}" type="presOf" srcId="{629742AA-B9F9-467F-8A5F-4E2139980679}" destId="{45C2346F-5D51-4B5C-B7C9-DB462D53C930}" srcOrd="0" destOrd="0" presId="urn:microsoft.com/office/officeart/2005/8/layout/process1"/>
    <dgm:cxn modelId="{D4742C3D-4A83-4F6F-ABC8-C81E1711CED4}" type="presOf" srcId="{10829118-34C2-4787-9FF7-AC1FF372E5ED}" destId="{BAB76F1C-604A-4489-84C4-459476D079F8}" srcOrd="0" destOrd="0" presId="urn:microsoft.com/office/officeart/2005/8/layout/process1"/>
    <dgm:cxn modelId="{CFEBFFA4-2807-4819-A968-E7466A3F112B}" type="presParOf" srcId="{B1A62387-A4C4-4FA6-A17A-7D7B9E9A4752}" destId="{EF63103F-1D14-453B-A87A-07B62555D56C}" srcOrd="0" destOrd="0" presId="urn:microsoft.com/office/officeart/2005/8/layout/process1"/>
    <dgm:cxn modelId="{237CE7FC-1A85-4367-9D0D-8599CF9D6871}" type="presParOf" srcId="{B1A62387-A4C4-4FA6-A17A-7D7B9E9A4752}" destId="{F9FF1C0F-A910-43C0-8EB4-1ADECA605E2C}" srcOrd="1" destOrd="0" presId="urn:microsoft.com/office/officeart/2005/8/layout/process1"/>
    <dgm:cxn modelId="{AC4E8A28-7EE1-4085-B223-F42F566CC3EA}" type="presParOf" srcId="{F9FF1C0F-A910-43C0-8EB4-1ADECA605E2C}" destId="{53F668AF-A5A6-4EFA-A9D2-5D9DB4D54C1B}" srcOrd="0" destOrd="0" presId="urn:microsoft.com/office/officeart/2005/8/layout/process1"/>
    <dgm:cxn modelId="{56B93C98-051E-4E50-AB19-89A8C5DE2DF6}" type="presParOf" srcId="{B1A62387-A4C4-4FA6-A17A-7D7B9E9A4752}" destId="{91F6B2BE-B869-4CA9-9A61-4AA3C7348537}" srcOrd="2" destOrd="0" presId="urn:microsoft.com/office/officeart/2005/8/layout/process1"/>
    <dgm:cxn modelId="{297FA890-AEF1-4B2F-AE83-BC59F9C14F6C}" type="presParOf" srcId="{B1A62387-A4C4-4FA6-A17A-7D7B9E9A4752}" destId="{BAB76F1C-604A-4489-84C4-459476D079F8}" srcOrd="3" destOrd="0" presId="urn:microsoft.com/office/officeart/2005/8/layout/process1"/>
    <dgm:cxn modelId="{8BD700EA-4F27-467E-B006-E1BB7A3B0913}" type="presParOf" srcId="{BAB76F1C-604A-4489-84C4-459476D079F8}" destId="{CC04668B-3719-4011-84E0-BADA261E768D}" srcOrd="0" destOrd="0" presId="urn:microsoft.com/office/officeart/2005/8/layout/process1"/>
    <dgm:cxn modelId="{C9ED5F13-888F-4827-BBE7-719836384A7F}" type="presParOf" srcId="{B1A62387-A4C4-4FA6-A17A-7D7B9E9A4752}" destId="{45C2346F-5D51-4B5C-B7C9-DB462D53C930}" srcOrd="4" destOrd="0" presId="urn:microsoft.com/office/officeart/2005/8/layout/process1"/>
    <dgm:cxn modelId="{C858A3FA-2CAB-45FA-BE17-E5D4FB9736B0}" type="presParOf" srcId="{B1A62387-A4C4-4FA6-A17A-7D7B9E9A4752}" destId="{92678E1F-23E9-43EC-B948-D835EE6A0EEF}" srcOrd="5" destOrd="0" presId="urn:microsoft.com/office/officeart/2005/8/layout/process1"/>
    <dgm:cxn modelId="{30742929-5BA3-4842-AE17-FF149C2468B1}" type="presParOf" srcId="{92678E1F-23E9-43EC-B948-D835EE6A0EEF}" destId="{4A86F6C1-ECF6-4A43-8D00-B74707EE77EF}" srcOrd="0" destOrd="0" presId="urn:microsoft.com/office/officeart/2005/8/layout/process1"/>
    <dgm:cxn modelId="{6E4454C2-9851-41FB-84B6-0CBB2EBA2E2C}" type="presParOf" srcId="{B1A62387-A4C4-4FA6-A17A-7D7B9E9A4752}" destId="{356FE0BA-83CE-438F-AB83-B6AD0CB04121}"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8513A-21AB-42EE-A303-A7E2020F6F20}" type="doc">
      <dgm:prSet loTypeId="urn:microsoft.com/office/officeart/2005/8/layout/process1" loCatId="process" qsTypeId="urn:microsoft.com/office/officeart/2005/8/quickstyle/simple1" qsCatId="simple" csTypeId="urn:microsoft.com/office/officeart/2005/8/colors/accent1_2" csCatId="accent1" phldr="1"/>
      <dgm:spPr/>
    </dgm:pt>
    <dgm:pt modelId="{ED323430-0844-48F2-AFB2-DAA84B742962}">
      <dgm:prSet phldrT="[Text]"/>
      <dgm:spPr/>
      <dgm:t>
        <a:bodyPr/>
        <a:lstStyle/>
        <a:p>
          <a:r>
            <a:rPr lang="en-GB" dirty="0"/>
            <a:t>School arrange link to employer</a:t>
          </a:r>
        </a:p>
      </dgm:t>
    </dgm:pt>
    <dgm:pt modelId="{EA2D10B0-5373-456D-83DC-8FD1B060720B}" type="parTrans" cxnId="{315DE3F7-CCEF-4A03-9168-212F85341695}">
      <dgm:prSet/>
      <dgm:spPr/>
      <dgm:t>
        <a:bodyPr/>
        <a:lstStyle/>
        <a:p>
          <a:endParaRPr lang="en-GB"/>
        </a:p>
      </dgm:t>
    </dgm:pt>
    <dgm:pt modelId="{EA4FD03E-D464-4C57-822E-6F2FAAAC3AC2}" type="sibTrans" cxnId="{315DE3F7-CCEF-4A03-9168-212F85341695}">
      <dgm:prSet/>
      <dgm:spPr/>
      <dgm:t>
        <a:bodyPr/>
        <a:lstStyle/>
        <a:p>
          <a:endParaRPr lang="en-GB"/>
        </a:p>
      </dgm:t>
    </dgm:pt>
    <dgm:pt modelId="{2E23C59D-E903-48FA-B2AC-E5550CB20237}">
      <dgm:prSet phldrT="[Text]"/>
      <dgm:spPr/>
      <dgm:t>
        <a:bodyPr/>
        <a:lstStyle/>
        <a:p>
          <a:r>
            <a:rPr lang="en-GB" dirty="0"/>
            <a:t>Child with autism slowly builds experience of employer</a:t>
          </a:r>
        </a:p>
      </dgm:t>
    </dgm:pt>
    <dgm:pt modelId="{0147AA44-B750-40DA-8546-925F6D933EF5}" type="parTrans" cxnId="{72B69F6A-8684-4B95-B6EE-6968E36AF929}">
      <dgm:prSet/>
      <dgm:spPr/>
      <dgm:t>
        <a:bodyPr/>
        <a:lstStyle/>
        <a:p>
          <a:endParaRPr lang="en-GB"/>
        </a:p>
      </dgm:t>
    </dgm:pt>
    <dgm:pt modelId="{10829118-34C2-4787-9FF7-AC1FF372E5ED}" type="sibTrans" cxnId="{72B69F6A-8684-4B95-B6EE-6968E36AF929}">
      <dgm:prSet/>
      <dgm:spPr/>
      <dgm:t>
        <a:bodyPr/>
        <a:lstStyle/>
        <a:p>
          <a:endParaRPr lang="en-GB"/>
        </a:p>
      </dgm:t>
    </dgm:pt>
    <dgm:pt modelId="{629742AA-B9F9-467F-8A5F-4E2139980679}">
      <dgm:prSet phldrT="[Text]"/>
      <dgm:spPr/>
      <dgm:t>
        <a:bodyPr/>
        <a:lstStyle/>
        <a:p>
          <a:r>
            <a:rPr lang="en-GB" dirty="0"/>
            <a:t>Employer ensures work experience is suited to that child and they gain experience of being out of their usual routine</a:t>
          </a:r>
        </a:p>
      </dgm:t>
    </dgm:pt>
    <dgm:pt modelId="{40418CAC-2D9B-403F-8533-DC7B5F3BA6B3}" type="parTrans" cxnId="{7294F1F4-B83C-4E96-AB9E-A7234CA53E3C}">
      <dgm:prSet/>
      <dgm:spPr/>
      <dgm:t>
        <a:bodyPr/>
        <a:lstStyle/>
        <a:p>
          <a:endParaRPr lang="en-GB"/>
        </a:p>
      </dgm:t>
    </dgm:pt>
    <dgm:pt modelId="{DD87C87D-5BAE-4A3E-92F3-9ACF87001F87}" type="sibTrans" cxnId="{7294F1F4-B83C-4E96-AB9E-A7234CA53E3C}">
      <dgm:prSet/>
      <dgm:spPr/>
      <dgm:t>
        <a:bodyPr/>
        <a:lstStyle/>
        <a:p>
          <a:endParaRPr lang="en-GB"/>
        </a:p>
      </dgm:t>
    </dgm:pt>
    <dgm:pt modelId="{CF318962-3774-4F50-82B4-CEA3198B9FB6}">
      <dgm:prSet/>
      <dgm:spPr/>
      <dgm:t>
        <a:bodyPr/>
        <a:lstStyle/>
        <a:p>
          <a:r>
            <a:rPr lang="en-GB" dirty="0"/>
            <a:t>Child gains confidence, even if masking, to perhaps explore more things in the future</a:t>
          </a:r>
        </a:p>
      </dgm:t>
    </dgm:pt>
    <dgm:pt modelId="{B89D1880-9B35-4D63-B018-0BC989360870}" type="parTrans" cxnId="{87A80F97-116C-4FA8-A489-35F2E106AEDF}">
      <dgm:prSet/>
      <dgm:spPr/>
      <dgm:t>
        <a:bodyPr/>
        <a:lstStyle/>
        <a:p>
          <a:endParaRPr lang="en-GB"/>
        </a:p>
      </dgm:t>
    </dgm:pt>
    <dgm:pt modelId="{135A95DD-6ECF-4398-9356-672CFE8DD264}" type="sibTrans" cxnId="{87A80F97-116C-4FA8-A489-35F2E106AEDF}">
      <dgm:prSet/>
      <dgm:spPr/>
      <dgm:t>
        <a:bodyPr/>
        <a:lstStyle/>
        <a:p>
          <a:endParaRPr lang="en-GB"/>
        </a:p>
      </dgm:t>
    </dgm:pt>
    <dgm:pt modelId="{B1A62387-A4C4-4FA6-A17A-7D7B9E9A4752}" type="pres">
      <dgm:prSet presAssocID="{EFA8513A-21AB-42EE-A303-A7E2020F6F20}" presName="Name0" presStyleCnt="0">
        <dgm:presLayoutVars>
          <dgm:dir/>
          <dgm:resizeHandles val="exact"/>
        </dgm:presLayoutVars>
      </dgm:prSet>
      <dgm:spPr/>
    </dgm:pt>
    <dgm:pt modelId="{EF63103F-1D14-453B-A87A-07B62555D56C}" type="pres">
      <dgm:prSet presAssocID="{ED323430-0844-48F2-AFB2-DAA84B742962}" presName="node" presStyleLbl="node1" presStyleIdx="0" presStyleCnt="4">
        <dgm:presLayoutVars>
          <dgm:bulletEnabled val="1"/>
        </dgm:presLayoutVars>
      </dgm:prSet>
      <dgm:spPr/>
      <dgm:t>
        <a:bodyPr/>
        <a:lstStyle/>
        <a:p>
          <a:endParaRPr lang="en-US"/>
        </a:p>
      </dgm:t>
    </dgm:pt>
    <dgm:pt modelId="{F9FF1C0F-A910-43C0-8EB4-1ADECA605E2C}" type="pres">
      <dgm:prSet presAssocID="{EA4FD03E-D464-4C57-822E-6F2FAAAC3AC2}" presName="sibTrans" presStyleLbl="sibTrans2D1" presStyleIdx="0" presStyleCnt="3"/>
      <dgm:spPr/>
      <dgm:t>
        <a:bodyPr/>
        <a:lstStyle/>
        <a:p>
          <a:endParaRPr lang="en-US"/>
        </a:p>
      </dgm:t>
    </dgm:pt>
    <dgm:pt modelId="{53F668AF-A5A6-4EFA-A9D2-5D9DB4D54C1B}" type="pres">
      <dgm:prSet presAssocID="{EA4FD03E-D464-4C57-822E-6F2FAAAC3AC2}" presName="connectorText" presStyleLbl="sibTrans2D1" presStyleIdx="0" presStyleCnt="3"/>
      <dgm:spPr/>
      <dgm:t>
        <a:bodyPr/>
        <a:lstStyle/>
        <a:p>
          <a:endParaRPr lang="en-US"/>
        </a:p>
      </dgm:t>
    </dgm:pt>
    <dgm:pt modelId="{91F6B2BE-B869-4CA9-9A61-4AA3C7348537}" type="pres">
      <dgm:prSet presAssocID="{2E23C59D-E903-48FA-B2AC-E5550CB20237}" presName="node" presStyleLbl="node1" presStyleIdx="1" presStyleCnt="4">
        <dgm:presLayoutVars>
          <dgm:bulletEnabled val="1"/>
        </dgm:presLayoutVars>
      </dgm:prSet>
      <dgm:spPr/>
      <dgm:t>
        <a:bodyPr/>
        <a:lstStyle/>
        <a:p>
          <a:endParaRPr lang="en-US"/>
        </a:p>
      </dgm:t>
    </dgm:pt>
    <dgm:pt modelId="{BAB76F1C-604A-4489-84C4-459476D079F8}" type="pres">
      <dgm:prSet presAssocID="{10829118-34C2-4787-9FF7-AC1FF372E5ED}" presName="sibTrans" presStyleLbl="sibTrans2D1" presStyleIdx="1" presStyleCnt="3"/>
      <dgm:spPr/>
      <dgm:t>
        <a:bodyPr/>
        <a:lstStyle/>
        <a:p>
          <a:endParaRPr lang="en-US"/>
        </a:p>
      </dgm:t>
    </dgm:pt>
    <dgm:pt modelId="{CC04668B-3719-4011-84E0-BADA261E768D}" type="pres">
      <dgm:prSet presAssocID="{10829118-34C2-4787-9FF7-AC1FF372E5ED}" presName="connectorText" presStyleLbl="sibTrans2D1" presStyleIdx="1" presStyleCnt="3"/>
      <dgm:spPr/>
      <dgm:t>
        <a:bodyPr/>
        <a:lstStyle/>
        <a:p>
          <a:endParaRPr lang="en-US"/>
        </a:p>
      </dgm:t>
    </dgm:pt>
    <dgm:pt modelId="{45C2346F-5D51-4B5C-B7C9-DB462D53C930}" type="pres">
      <dgm:prSet presAssocID="{629742AA-B9F9-467F-8A5F-4E2139980679}" presName="node" presStyleLbl="node1" presStyleIdx="2" presStyleCnt="4">
        <dgm:presLayoutVars>
          <dgm:bulletEnabled val="1"/>
        </dgm:presLayoutVars>
      </dgm:prSet>
      <dgm:spPr/>
      <dgm:t>
        <a:bodyPr/>
        <a:lstStyle/>
        <a:p>
          <a:endParaRPr lang="en-US"/>
        </a:p>
      </dgm:t>
    </dgm:pt>
    <dgm:pt modelId="{92678E1F-23E9-43EC-B948-D835EE6A0EEF}" type="pres">
      <dgm:prSet presAssocID="{DD87C87D-5BAE-4A3E-92F3-9ACF87001F87}" presName="sibTrans" presStyleLbl="sibTrans2D1" presStyleIdx="2" presStyleCnt="3"/>
      <dgm:spPr/>
      <dgm:t>
        <a:bodyPr/>
        <a:lstStyle/>
        <a:p>
          <a:endParaRPr lang="en-US"/>
        </a:p>
      </dgm:t>
    </dgm:pt>
    <dgm:pt modelId="{4A86F6C1-ECF6-4A43-8D00-B74707EE77EF}" type="pres">
      <dgm:prSet presAssocID="{DD87C87D-5BAE-4A3E-92F3-9ACF87001F87}" presName="connectorText" presStyleLbl="sibTrans2D1" presStyleIdx="2" presStyleCnt="3"/>
      <dgm:spPr/>
      <dgm:t>
        <a:bodyPr/>
        <a:lstStyle/>
        <a:p>
          <a:endParaRPr lang="en-US"/>
        </a:p>
      </dgm:t>
    </dgm:pt>
    <dgm:pt modelId="{356FE0BA-83CE-438F-AB83-B6AD0CB04121}" type="pres">
      <dgm:prSet presAssocID="{CF318962-3774-4F50-82B4-CEA3198B9FB6}" presName="node" presStyleLbl="node1" presStyleIdx="3" presStyleCnt="4">
        <dgm:presLayoutVars>
          <dgm:bulletEnabled val="1"/>
        </dgm:presLayoutVars>
      </dgm:prSet>
      <dgm:spPr/>
      <dgm:t>
        <a:bodyPr/>
        <a:lstStyle/>
        <a:p>
          <a:endParaRPr lang="en-US"/>
        </a:p>
      </dgm:t>
    </dgm:pt>
  </dgm:ptLst>
  <dgm:cxnLst>
    <dgm:cxn modelId="{2775461F-D950-47D2-BE26-1D8C7A1A7625}" type="presOf" srcId="{DD87C87D-5BAE-4A3E-92F3-9ACF87001F87}" destId="{92678E1F-23E9-43EC-B948-D835EE6A0EEF}" srcOrd="0" destOrd="0" presId="urn:microsoft.com/office/officeart/2005/8/layout/process1"/>
    <dgm:cxn modelId="{72B69F6A-8684-4B95-B6EE-6968E36AF929}" srcId="{EFA8513A-21AB-42EE-A303-A7E2020F6F20}" destId="{2E23C59D-E903-48FA-B2AC-E5550CB20237}" srcOrd="1" destOrd="0" parTransId="{0147AA44-B750-40DA-8546-925F6D933EF5}" sibTransId="{10829118-34C2-4787-9FF7-AC1FF372E5ED}"/>
    <dgm:cxn modelId="{87A80F97-116C-4FA8-A489-35F2E106AEDF}" srcId="{EFA8513A-21AB-42EE-A303-A7E2020F6F20}" destId="{CF318962-3774-4F50-82B4-CEA3198B9FB6}" srcOrd="3" destOrd="0" parTransId="{B89D1880-9B35-4D63-B018-0BC989360870}" sibTransId="{135A95DD-6ECF-4398-9356-672CFE8DD264}"/>
    <dgm:cxn modelId="{315DE3F7-CCEF-4A03-9168-212F85341695}" srcId="{EFA8513A-21AB-42EE-A303-A7E2020F6F20}" destId="{ED323430-0844-48F2-AFB2-DAA84B742962}" srcOrd="0" destOrd="0" parTransId="{EA2D10B0-5373-456D-83DC-8FD1B060720B}" sibTransId="{EA4FD03E-D464-4C57-822E-6F2FAAAC3AC2}"/>
    <dgm:cxn modelId="{A162151E-F576-49EB-9E5F-A5C72C80A4D7}" type="presOf" srcId="{2E23C59D-E903-48FA-B2AC-E5550CB20237}" destId="{91F6B2BE-B869-4CA9-9A61-4AA3C7348537}" srcOrd="0" destOrd="0" presId="urn:microsoft.com/office/officeart/2005/8/layout/process1"/>
    <dgm:cxn modelId="{13505A91-B074-46CC-9F4F-E0A8FAF052B5}" type="presOf" srcId="{ED323430-0844-48F2-AFB2-DAA84B742962}" destId="{EF63103F-1D14-453B-A87A-07B62555D56C}" srcOrd="0" destOrd="0" presId="urn:microsoft.com/office/officeart/2005/8/layout/process1"/>
    <dgm:cxn modelId="{675B8E09-4DB9-4FDB-B87E-3079962A814F}" type="presOf" srcId="{EFA8513A-21AB-42EE-A303-A7E2020F6F20}" destId="{B1A62387-A4C4-4FA6-A17A-7D7B9E9A4752}" srcOrd="0" destOrd="0" presId="urn:microsoft.com/office/officeart/2005/8/layout/process1"/>
    <dgm:cxn modelId="{908849FB-6020-4355-A46A-85D7E938A4E1}" type="presOf" srcId="{10829118-34C2-4787-9FF7-AC1FF372E5ED}" destId="{CC04668B-3719-4011-84E0-BADA261E768D}" srcOrd="1" destOrd="0" presId="urn:microsoft.com/office/officeart/2005/8/layout/process1"/>
    <dgm:cxn modelId="{D366D14C-4E8E-40BE-A408-0FD131EDDE2D}" type="presOf" srcId="{CF318962-3774-4F50-82B4-CEA3198B9FB6}" destId="{356FE0BA-83CE-438F-AB83-B6AD0CB04121}" srcOrd="0" destOrd="0" presId="urn:microsoft.com/office/officeart/2005/8/layout/process1"/>
    <dgm:cxn modelId="{622F6C38-EBD8-4762-BC7E-C03462CD4502}" type="presOf" srcId="{EA4FD03E-D464-4C57-822E-6F2FAAAC3AC2}" destId="{F9FF1C0F-A910-43C0-8EB4-1ADECA605E2C}" srcOrd="0" destOrd="0" presId="urn:microsoft.com/office/officeart/2005/8/layout/process1"/>
    <dgm:cxn modelId="{6D2B3AA1-1EDF-485E-84C4-CC536ABFA8EA}" type="presOf" srcId="{EA4FD03E-D464-4C57-822E-6F2FAAAC3AC2}" destId="{53F668AF-A5A6-4EFA-A9D2-5D9DB4D54C1B}" srcOrd="1" destOrd="0" presId="urn:microsoft.com/office/officeart/2005/8/layout/process1"/>
    <dgm:cxn modelId="{B5A9C33B-36E5-446F-858F-C97442BF6994}" type="presOf" srcId="{DD87C87D-5BAE-4A3E-92F3-9ACF87001F87}" destId="{4A86F6C1-ECF6-4A43-8D00-B74707EE77EF}" srcOrd="1" destOrd="0" presId="urn:microsoft.com/office/officeart/2005/8/layout/process1"/>
    <dgm:cxn modelId="{7294F1F4-B83C-4E96-AB9E-A7234CA53E3C}" srcId="{EFA8513A-21AB-42EE-A303-A7E2020F6F20}" destId="{629742AA-B9F9-467F-8A5F-4E2139980679}" srcOrd="2" destOrd="0" parTransId="{40418CAC-2D9B-403F-8533-DC7B5F3BA6B3}" sibTransId="{DD87C87D-5BAE-4A3E-92F3-9ACF87001F87}"/>
    <dgm:cxn modelId="{723013FC-EE80-4ABC-895B-5D332E1550BB}" type="presOf" srcId="{629742AA-B9F9-467F-8A5F-4E2139980679}" destId="{45C2346F-5D51-4B5C-B7C9-DB462D53C930}" srcOrd="0" destOrd="0" presId="urn:microsoft.com/office/officeart/2005/8/layout/process1"/>
    <dgm:cxn modelId="{D4742C3D-4A83-4F6F-ABC8-C81E1711CED4}" type="presOf" srcId="{10829118-34C2-4787-9FF7-AC1FF372E5ED}" destId="{BAB76F1C-604A-4489-84C4-459476D079F8}" srcOrd="0" destOrd="0" presId="urn:microsoft.com/office/officeart/2005/8/layout/process1"/>
    <dgm:cxn modelId="{CFEBFFA4-2807-4819-A968-E7466A3F112B}" type="presParOf" srcId="{B1A62387-A4C4-4FA6-A17A-7D7B9E9A4752}" destId="{EF63103F-1D14-453B-A87A-07B62555D56C}" srcOrd="0" destOrd="0" presId="urn:microsoft.com/office/officeart/2005/8/layout/process1"/>
    <dgm:cxn modelId="{237CE7FC-1A85-4367-9D0D-8599CF9D6871}" type="presParOf" srcId="{B1A62387-A4C4-4FA6-A17A-7D7B9E9A4752}" destId="{F9FF1C0F-A910-43C0-8EB4-1ADECA605E2C}" srcOrd="1" destOrd="0" presId="urn:microsoft.com/office/officeart/2005/8/layout/process1"/>
    <dgm:cxn modelId="{AC4E8A28-7EE1-4085-B223-F42F566CC3EA}" type="presParOf" srcId="{F9FF1C0F-A910-43C0-8EB4-1ADECA605E2C}" destId="{53F668AF-A5A6-4EFA-A9D2-5D9DB4D54C1B}" srcOrd="0" destOrd="0" presId="urn:microsoft.com/office/officeart/2005/8/layout/process1"/>
    <dgm:cxn modelId="{56B93C98-051E-4E50-AB19-89A8C5DE2DF6}" type="presParOf" srcId="{B1A62387-A4C4-4FA6-A17A-7D7B9E9A4752}" destId="{91F6B2BE-B869-4CA9-9A61-4AA3C7348537}" srcOrd="2" destOrd="0" presId="urn:microsoft.com/office/officeart/2005/8/layout/process1"/>
    <dgm:cxn modelId="{297FA890-AEF1-4B2F-AE83-BC59F9C14F6C}" type="presParOf" srcId="{B1A62387-A4C4-4FA6-A17A-7D7B9E9A4752}" destId="{BAB76F1C-604A-4489-84C4-459476D079F8}" srcOrd="3" destOrd="0" presId="urn:microsoft.com/office/officeart/2005/8/layout/process1"/>
    <dgm:cxn modelId="{8BD700EA-4F27-467E-B006-E1BB7A3B0913}" type="presParOf" srcId="{BAB76F1C-604A-4489-84C4-459476D079F8}" destId="{CC04668B-3719-4011-84E0-BADA261E768D}" srcOrd="0" destOrd="0" presId="urn:microsoft.com/office/officeart/2005/8/layout/process1"/>
    <dgm:cxn modelId="{C9ED5F13-888F-4827-BBE7-719836384A7F}" type="presParOf" srcId="{B1A62387-A4C4-4FA6-A17A-7D7B9E9A4752}" destId="{45C2346F-5D51-4B5C-B7C9-DB462D53C930}" srcOrd="4" destOrd="0" presId="urn:microsoft.com/office/officeart/2005/8/layout/process1"/>
    <dgm:cxn modelId="{C858A3FA-2CAB-45FA-BE17-E5D4FB9736B0}" type="presParOf" srcId="{B1A62387-A4C4-4FA6-A17A-7D7B9E9A4752}" destId="{92678E1F-23E9-43EC-B948-D835EE6A0EEF}" srcOrd="5" destOrd="0" presId="urn:microsoft.com/office/officeart/2005/8/layout/process1"/>
    <dgm:cxn modelId="{30742929-5BA3-4842-AE17-FF149C2468B1}" type="presParOf" srcId="{92678E1F-23E9-43EC-B948-D835EE6A0EEF}" destId="{4A86F6C1-ECF6-4A43-8D00-B74707EE77EF}" srcOrd="0" destOrd="0" presId="urn:microsoft.com/office/officeart/2005/8/layout/process1"/>
    <dgm:cxn modelId="{6E4454C2-9851-41FB-84B6-0CBB2EBA2E2C}" type="presParOf" srcId="{B1A62387-A4C4-4FA6-A17A-7D7B9E9A4752}" destId="{356FE0BA-83CE-438F-AB83-B6AD0CB04121}"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3103F-1D14-453B-A87A-07B62555D56C}">
      <dsp:nvSpPr>
        <dsp:cNvPr id="0" name=""/>
        <dsp:cNvSpPr/>
      </dsp:nvSpPr>
      <dsp:spPr>
        <a:xfrm>
          <a:off x="4845"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School arrange work experience</a:t>
          </a:r>
        </a:p>
      </dsp:txBody>
      <dsp:txXfrm>
        <a:off x="42074" y="2111017"/>
        <a:ext cx="2044026" cy="1196632"/>
      </dsp:txXfrm>
    </dsp:sp>
    <dsp:sp modelId="{F9FF1C0F-A910-43C0-8EB4-1ADECA605E2C}">
      <dsp:nvSpPr>
        <dsp:cNvPr id="0" name=""/>
        <dsp:cNvSpPr/>
      </dsp:nvSpPr>
      <dsp:spPr>
        <a:xfrm>
          <a:off x="2335178"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2335178" y="2551718"/>
        <a:ext cx="314383" cy="315230"/>
      </dsp:txXfrm>
    </dsp:sp>
    <dsp:sp modelId="{91F6B2BE-B869-4CA9-9A61-4AA3C7348537}">
      <dsp:nvSpPr>
        <dsp:cNvPr id="0" name=""/>
        <dsp:cNvSpPr/>
      </dsp:nvSpPr>
      <dsp:spPr>
        <a:xfrm>
          <a:off x="2970723"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Child with autism doesn’t go or is traumatised by the experience</a:t>
          </a:r>
        </a:p>
      </dsp:txBody>
      <dsp:txXfrm>
        <a:off x="3007952" y="2111017"/>
        <a:ext cx="2044026" cy="1196632"/>
      </dsp:txXfrm>
    </dsp:sp>
    <dsp:sp modelId="{BAB76F1C-604A-4489-84C4-459476D079F8}">
      <dsp:nvSpPr>
        <dsp:cNvPr id="0" name=""/>
        <dsp:cNvSpPr/>
      </dsp:nvSpPr>
      <dsp:spPr>
        <a:xfrm>
          <a:off x="5301056"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5301056" y="2551718"/>
        <a:ext cx="314383" cy="315230"/>
      </dsp:txXfrm>
    </dsp:sp>
    <dsp:sp modelId="{45C2346F-5D51-4B5C-B7C9-DB462D53C930}">
      <dsp:nvSpPr>
        <dsp:cNvPr id="0" name=""/>
        <dsp:cNvSpPr/>
      </dsp:nvSpPr>
      <dsp:spPr>
        <a:xfrm>
          <a:off x="5936601"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Child lacks the confidence to take the next step after leaving school</a:t>
          </a:r>
        </a:p>
      </dsp:txBody>
      <dsp:txXfrm>
        <a:off x="5973830" y="2111017"/>
        <a:ext cx="2044026" cy="1196632"/>
      </dsp:txXfrm>
    </dsp:sp>
    <dsp:sp modelId="{92678E1F-23E9-43EC-B948-D835EE6A0EEF}">
      <dsp:nvSpPr>
        <dsp:cNvPr id="0" name=""/>
        <dsp:cNvSpPr/>
      </dsp:nvSpPr>
      <dsp:spPr>
        <a:xfrm>
          <a:off x="8266934"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8266934" y="2551718"/>
        <a:ext cx="314383" cy="315230"/>
      </dsp:txXfrm>
    </dsp:sp>
    <dsp:sp modelId="{356FE0BA-83CE-438F-AB83-B6AD0CB04121}">
      <dsp:nvSpPr>
        <dsp:cNvPr id="0" name=""/>
        <dsp:cNvSpPr/>
      </dsp:nvSpPr>
      <dsp:spPr>
        <a:xfrm>
          <a:off x="8902479"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Employment options are less</a:t>
          </a:r>
        </a:p>
      </dsp:txBody>
      <dsp:txXfrm>
        <a:off x="8939708" y="2111017"/>
        <a:ext cx="2044026" cy="1196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3103F-1D14-453B-A87A-07B62555D56C}">
      <dsp:nvSpPr>
        <dsp:cNvPr id="0" name=""/>
        <dsp:cNvSpPr/>
      </dsp:nvSpPr>
      <dsp:spPr>
        <a:xfrm>
          <a:off x="4845"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School arrange link to employer</a:t>
          </a:r>
        </a:p>
      </dsp:txBody>
      <dsp:txXfrm>
        <a:off x="64760" y="1746417"/>
        <a:ext cx="1998654" cy="1925831"/>
      </dsp:txXfrm>
    </dsp:sp>
    <dsp:sp modelId="{F9FF1C0F-A910-43C0-8EB4-1ADECA605E2C}">
      <dsp:nvSpPr>
        <dsp:cNvPr id="0" name=""/>
        <dsp:cNvSpPr/>
      </dsp:nvSpPr>
      <dsp:spPr>
        <a:xfrm>
          <a:off x="2335178"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2335178" y="2551718"/>
        <a:ext cx="314383" cy="315230"/>
      </dsp:txXfrm>
    </dsp:sp>
    <dsp:sp modelId="{91F6B2BE-B869-4CA9-9A61-4AA3C7348537}">
      <dsp:nvSpPr>
        <dsp:cNvPr id="0" name=""/>
        <dsp:cNvSpPr/>
      </dsp:nvSpPr>
      <dsp:spPr>
        <a:xfrm>
          <a:off x="2970723"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Child with autism slowly builds experience of employer</a:t>
          </a:r>
        </a:p>
      </dsp:txBody>
      <dsp:txXfrm>
        <a:off x="3030638" y="1746417"/>
        <a:ext cx="1998654" cy="1925831"/>
      </dsp:txXfrm>
    </dsp:sp>
    <dsp:sp modelId="{BAB76F1C-604A-4489-84C4-459476D079F8}">
      <dsp:nvSpPr>
        <dsp:cNvPr id="0" name=""/>
        <dsp:cNvSpPr/>
      </dsp:nvSpPr>
      <dsp:spPr>
        <a:xfrm>
          <a:off x="5301056"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5301056" y="2551718"/>
        <a:ext cx="314383" cy="315230"/>
      </dsp:txXfrm>
    </dsp:sp>
    <dsp:sp modelId="{45C2346F-5D51-4B5C-B7C9-DB462D53C930}">
      <dsp:nvSpPr>
        <dsp:cNvPr id="0" name=""/>
        <dsp:cNvSpPr/>
      </dsp:nvSpPr>
      <dsp:spPr>
        <a:xfrm>
          <a:off x="5936601"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Employer ensures work experience is suited to that child and they gain experience of being out of their usual routine</a:t>
          </a:r>
        </a:p>
      </dsp:txBody>
      <dsp:txXfrm>
        <a:off x="5996516" y="1746417"/>
        <a:ext cx="1998654" cy="1925831"/>
      </dsp:txXfrm>
    </dsp:sp>
    <dsp:sp modelId="{92678E1F-23E9-43EC-B948-D835EE6A0EEF}">
      <dsp:nvSpPr>
        <dsp:cNvPr id="0" name=""/>
        <dsp:cNvSpPr/>
      </dsp:nvSpPr>
      <dsp:spPr>
        <a:xfrm>
          <a:off x="8266934"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8266934" y="2551718"/>
        <a:ext cx="314383" cy="315230"/>
      </dsp:txXfrm>
    </dsp:sp>
    <dsp:sp modelId="{356FE0BA-83CE-438F-AB83-B6AD0CB04121}">
      <dsp:nvSpPr>
        <dsp:cNvPr id="0" name=""/>
        <dsp:cNvSpPr/>
      </dsp:nvSpPr>
      <dsp:spPr>
        <a:xfrm>
          <a:off x="8902479"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Child gains confidence, even if masking, to perhaps explore more things in the future</a:t>
          </a:r>
        </a:p>
      </dsp:txBody>
      <dsp:txXfrm>
        <a:off x="8962394" y="1746417"/>
        <a:ext cx="1998654" cy="19258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813BD-F830-4CA2-B02D-425802DB313B}" type="datetimeFigureOut">
              <a:rPr lang="en-GB" smtClean="0"/>
              <a:t>27/03/2023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46935-A04F-4511-A839-DF19E05C5B29}" type="slidenum">
              <a:rPr lang="en-GB" smtClean="0"/>
              <a:t>‹#›</a:t>
            </a:fld>
            <a:endParaRPr lang="en-GB"/>
          </a:p>
        </p:txBody>
      </p:sp>
    </p:spTree>
    <p:extLst>
      <p:ext uri="{BB962C8B-B14F-4D97-AF65-F5344CB8AC3E}">
        <p14:creationId xmlns:p14="http://schemas.microsoft.com/office/powerpoint/2010/main" val="1121711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a:t>
            </a:fld>
            <a:endParaRPr lang="en-GB" dirty="0"/>
          </a:p>
        </p:txBody>
      </p:sp>
    </p:spTree>
    <p:extLst>
      <p:ext uri="{BB962C8B-B14F-4D97-AF65-F5344CB8AC3E}">
        <p14:creationId xmlns:p14="http://schemas.microsoft.com/office/powerpoint/2010/main" val="26337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4203BF"/>
                </a:solidFill>
                <a:effectLst/>
              </a:rPr>
              <a:t>Meltdowns and shutdowns can come from too much masking.</a:t>
            </a:r>
          </a:p>
          <a:p>
            <a:r>
              <a:rPr lang="en-GB" dirty="0">
                <a:solidFill>
                  <a:srgbClr val="3F3F3F"/>
                </a:solidFill>
                <a:effectLst/>
              </a:rPr>
              <a:t/>
            </a:r>
            <a:br>
              <a:rPr lang="en-GB" dirty="0">
                <a:solidFill>
                  <a:srgbClr val="3F3F3F"/>
                </a:solidFill>
                <a:effectLst/>
              </a:rPr>
            </a:br>
            <a:r>
              <a:rPr lang="en-GB" dirty="0">
                <a:solidFill>
                  <a:srgbClr val="3F3F3F"/>
                </a:solidFill>
                <a:effectLst/>
              </a:rPr>
              <a:t>When everything becomes too much for an autistic person, they can go into meltdown or shutdown. These are very intense and exhausting experiences.</a:t>
            </a:r>
            <a:br>
              <a:rPr lang="en-GB" dirty="0">
                <a:solidFill>
                  <a:srgbClr val="3F3F3F"/>
                </a:solidFill>
                <a:effectLst/>
              </a:rPr>
            </a:br>
            <a:r>
              <a:rPr lang="en-GB" dirty="0">
                <a:solidFill>
                  <a:srgbClr val="3F3F3F"/>
                </a:solidFill>
                <a:effectLst/>
              </a:rPr>
              <a:t/>
            </a:r>
            <a:br>
              <a:rPr lang="en-GB" dirty="0">
                <a:solidFill>
                  <a:srgbClr val="3F3F3F"/>
                </a:solidFill>
                <a:effectLst/>
              </a:rPr>
            </a:br>
            <a:r>
              <a:rPr lang="en-GB" dirty="0">
                <a:solidFill>
                  <a:srgbClr val="3F3F3F"/>
                </a:solidFill>
                <a:effectLst/>
              </a:rPr>
              <a:t>A meltdown happens when someone becomes completely overwhelmed by their current situation and temporarily loses behavioural control.  This loss of control can be verbal (</a:t>
            </a:r>
            <a:r>
              <a:rPr lang="en-GB" dirty="0" err="1">
                <a:solidFill>
                  <a:srgbClr val="3F3F3F"/>
                </a:solidFill>
                <a:effectLst/>
              </a:rPr>
              <a:t>eg</a:t>
            </a:r>
            <a:r>
              <a:rPr lang="en-GB" dirty="0">
                <a:solidFill>
                  <a:srgbClr val="3F3F3F"/>
                </a:solidFill>
                <a:effectLst/>
              </a:rPr>
              <a:t> shouting, screaming, crying) or physical (</a:t>
            </a:r>
            <a:r>
              <a:rPr lang="en-GB" dirty="0" err="1">
                <a:solidFill>
                  <a:srgbClr val="3F3F3F"/>
                </a:solidFill>
                <a:effectLst/>
              </a:rPr>
              <a:t>eg</a:t>
            </a:r>
            <a:r>
              <a:rPr lang="en-GB" dirty="0">
                <a:solidFill>
                  <a:srgbClr val="3F3F3F"/>
                </a:solidFill>
                <a:effectLst/>
              </a:rPr>
              <a:t> kicking, lashing out, biting) or both. Meltdowns in children are often mistaken for temper tantrums and parents and their autistic children often experience hurtful comments and judgmental stares from less understanding members of the public. </a:t>
            </a:r>
            <a:br>
              <a:rPr lang="en-GB" dirty="0">
                <a:solidFill>
                  <a:srgbClr val="3F3F3F"/>
                </a:solidFill>
                <a:effectLst/>
              </a:rPr>
            </a:br>
            <a:r>
              <a:rPr lang="en-GB" dirty="0">
                <a:solidFill>
                  <a:srgbClr val="3F3F3F"/>
                </a:solidFill>
                <a:effectLst/>
              </a:rPr>
              <a:t/>
            </a:r>
            <a:br>
              <a:rPr lang="en-GB" dirty="0">
                <a:solidFill>
                  <a:srgbClr val="3F3F3F"/>
                </a:solidFill>
                <a:effectLst/>
              </a:rPr>
            </a:br>
            <a:r>
              <a:rPr lang="en-GB" dirty="0">
                <a:solidFill>
                  <a:srgbClr val="3F3F3F"/>
                </a:solidFill>
                <a:effectLst/>
              </a:rPr>
              <a:t>A shutdown appears less intense to the outside world but can be equally debilitating. Shutdowns are also a response to being overwhelmed, but may appear more passive - </a:t>
            </a:r>
            <a:r>
              <a:rPr lang="en-GB" dirty="0" err="1">
                <a:solidFill>
                  <a:srgbClr val="3F3F3F"/>
                </a:solidFill>
                <a:effectLst/>
              </a:rPr>
              <a:t>eg</a:t>
            </a:r>
            <a:r>
              <a:rPr lang="en-GB" dirty="0">
                <a:solidFill>
                  <a:srgbClr val="3F3F3F"/>
                </a:solidFill>
                <a:effectLst/>
              </a:rPr>
              <a:t> an autistic person going quiet or 'switching off'. One autistic woman described having a shutdown as: 'just as frustrating as a meltdown, because of not being able to figure out how to react how I want to, or not being able to react at all; there isn’t any ‘figuring out’ because the mind feels like it is past a state of being able to interpret.'</a:t>
            </a:r>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15</a:t>
            </a:fld>
            <a:endParaRPr lang="en-GB"/>
          </a:p>
        </p:txBody>
      </p:sp>
    </p:spTree>
    <p:extLst>
      <p:ext uri="{BB962C8B-B14F-4D97-AF65-F5344CB8AC3E}">
        <p14:creationId xmlns:p14="http://schemas.microsoft.com/office/powerpoint/2010/main" val="290952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16</a:t>
            </a:fld>
            <a:endParaRPr lang="en-GB"/>
          </a:p>
        </p:txBody>
      </p:sp>
    </p:spTree>
    <p:extLst>
      <p:ext uri="{BB962C8B-B14F-4D97-AF65-F5344CB8AC3E}">
        <p14:creationId xmlns:p14="http://schemas.microsoft.com/office/powerpoint/2010/main" val="70938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17</a:t>
            </a:fld>
            <a:endParaRPr lang="en-GB"/>
          </a:p>
        </p:txBody>
      </p:sp>
    </p:spTree>
    <p:extLst>
      <p:ext uri="{BB962C8B-B14F-4D97-AF65-F5344CB8AC3E}">
        <p14:creationId xmlns:p14="http://schemas.microsoft.com/office/powerpoint/2010/main" val="1054989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19</a:t>
            </a:fld>
            <a:endParaRPr lang="en-GB"/>
          </a:p>
        </p:txBody>
      </p:sp>
    </p:spTree>
    <p:extLst>
      <p:ext uri="{BB962C8B-B14F-4D97-AF65-F5344CB8AC3E}">
        <p14:creationId xmlns:p14="http://schemas.microsoft.com/office/powerpoint/2010/main" val="373223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F3F3F"/>
                </a:solidFill>
                <a:effectLst/>
                <a:latin typeface="hero-new"/>
              </a:rPr>
              <a:t>Employing an autistic person demonstrates your organisations commitment to equality and diversity and shows a positive attitude to disabled people. Having a diverse workforce brings benefits to staff and business alike, and managers and colleagues often describe working with an autistic colleague as an enriching experience that encourages them to think more carefully about how they communicate, organise and prioritise their work. </a:t>
            </a:r>
          </a:p>
          <a:p>
            <a:endParaRPr lang="en-GB" b="0" i="0" dirty="0">
              <a:solidFill>
                <a:srgbClr val="3F3F3F"/>
              </a:solidFill>
              <a:effectLst/>
              <a:latin typeface="hero-new"/>
            </a:endParaRPr>
          </a:p>
          <a:p>
            <a:r>
              <a:rPr lang="en-GB" dirty="0"/>
              <a:t>Can we as a business do better to attract talented people with Autism? I think we could. Could we do more to understand and accommodate their needs? Yes we could, but I think as a wider thing around understanding everyone’s workplace needs and not limited to people with autism. Sadly though I believe the lack of employment and thus missing out in life to all the benefits being employed brings (wage, contacts, interests) means that it contributes massively, to some appalling figures.</a:t>
            </a:r>
          </a:p>
        </p:txBody>
      </p:sp>
      <p:sp>
        <p:nvSpPr>
          <p:cNvPr id="4" name="Slide Number Placeholder 3"/>
          <p:cNvSpPr>
            <a:spLocks noGrp="1"/>
          </p:cNvSpPr>
          <p:nvPr>
            <p:ph type="sldNum" sz="quarter" idx="5"/>
          </p:nvPr>
        </p:nvSpPr>
        <p:spPr/>
        <p:txBody>
          <a:bodyPr/>
          <a:lstStyle/>
          <a:p>
            <a:fld id="{721100A0-0022-4542-8BE4-A5E5C9D52D5A}" type="slidenum">
              <a:rPr lang="en-GB" smtClean="0"/>
              <a:t>20</a:t>
            </a:fld>
            <a:endParaRPr lang="en-GB"/>
          </a:p>
        </p:txBody>
      </p:sp>
    </p:spTree>
    <p:extLst>
      <p:ext uri="{BB962C8B-B14F-4D97-AF65-F5344CB8AC3E}">
        <p14:creationId xmlns:p14="http://schemas.microsoft.com/office/powerpoint/2010/main" val="233295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F3F3F"/>
                </a:solidFill>
                <a:effectLst/>
                <a:latin typeface="hero-new"/>
              </a:rPr>
              <a:t>We get it, but if you stood back and really read the job description does it look like a role that’s inclusive or interesting dare I say?</a:t>
            </a:r>
          </a:p>
          <a:p>
            <a:pPr algn="l"/>
            <a:endParaRPr lang="en-GB" b="0" i="0" dirty="0">
              <a:solidFill>
                <a:srgbClr val="3F3F3F"/>
              </a:solidFill>
              <a:effectLst/>
              <a:latin typeface="hero-new"/>
            </a:endParaRPr>
          </a:p>
          <a:p>
            <a:pPr algn="l"/>
            <a:r>
              <a:rPr lang="en-GB" b="0" i="0" dirty="0">
                <a:solidFill>
                  <a:srgbClr val="3F3F3F"/>
                </a:solidFill>
                <a:effectLst/>
                <a:latin typeface="hero-new"/>
              </a:rPr>
              <a:t>Shouldn’t we be stating if it’s a desk job if </a:t>
            </a:r>
            <a:r>
              <a:rPr lang="en-GB" b="0" i="0" dirty="0" err="1">
                <a:solidFill>
                  <a:srgbClr val="3F3F3F"/>
                </a:solidFill>
                <a:effectLst/>
                <a:latin typeface="hero-new"/>
              </a:rPr>
              <a:t>theres</a:t>
            </a:r>
            <a:r>
              <a:rPr lang="en-GB" b="0" i="0" dirty="0">
                <a:solidFill>
                  <a:srgbClr val="3F3F3F"/>
                </a:solidFill>
                <a:effectLst/>
                <a:latin typeface="hero-new"/>
              </a:rPr>
              <a:t> flexibility and how and when interviews will occur</a:t>
            </a:r>
          </a:p>
          <a:p>
            <a:pPr algn="l"/>
            <a:endParaRPr lang="en-GB" b="0" i="0" dirty="0">
              <a:solidFill>
                <a:srgbClr val="3F3F3F"/>
              </a:solidFill>
              <a:effectLst/>
              <a:latin typeface="hero-new"/>
            </a:endParaRPr>
          </a:p>
          <a:p>
            <a:pPr algn="l"/>
            <a:r>
              <a:rPr lang="en-GB" b="0" i="0" dirty="0">
                <a:solidFill>
                  <a:srgbClr val="3F3F3F"/>
                </a:solidFill>
                <a:effectLst/>
                <a:latin typeface="hero-new"/>
              </a:rPr>
              <a:t>What advantage do we really get by not letting people prepare for the questions we really want to ask. Do we tell them when the interviews will be? Do we state wages from band?</a:t>
            </a:r>
          </a:p>
          <a:p>
            <a:pPr algn="l"/>
            <a:r>
              <a:rPr lang="en-GB" b="0" i="0" dirty="0">
                <a:solidFill>
                  <a:srgbClr val="3F3F3F"/>
                </a:solidFill>
                <a:effectLst/>
                <a:latin typeface="hero-new"/>
              </a:rPr>
              <a:t>‘</a:t>
            </a:r>
          </a:p>
          <a:p>
            <a:pPr algn="l"/>
            <a:r>
              <a:rPr lang="en-GB" b="0" i="0" dirty="0">
                <a:solidFill>
                  <a:srgbClr val="3F3F3F"/>
                </a:solidFill>
                <a:effectLst/>
                <a:latin typeface="hero-new"/>
              </a:rPr>
              <a:t>Can we accompany the advert with a video from the job poster or the region – imagine an advert for a role goes out and </a:t>
            </a:r>
            <a:r>
              <a:rPr lang="en-GB" b="0" i="0" dirty="0" err="1">
                <a:solidFill>
                  <a:srgbClr val="3F3F3F"/>
                </a:solidFill>
                <a:effectLst/>
                <a:latin typeface="hero-new"/>
              </a:rPr>
              <a:t>theres</a:t>
            </a:r>
            <a:r>
              <a:rPr lang="en-GB" b="0" i="0" dirty="0">
                <a:solidFill>
                  <a:srgbClr val="3F3F3F"/>
                </a:solidFill>
                <a:effectLst/>
                <a:latin typeface="hero-new"/>
              </a:rPr>
              <a:t> a video of a person saying hello, walking up to the office, showing how to get entry, where to park, walking through the office etc? Why not? We have great facilities don’t we? So lets show people. Look we have parking, we have the </a:t>
            </a:r>
            <a:r>
              <a:rPr lang="en-GB" b="0" i="0" dirty="0" err="1">
                <a:solidFill>
                  <a:srgbClr val="3F3F3F"/>
                </a:solidFill>
                <a:effectLst/>
                <a:latin typeface="hero-new"/>
              </a:rPr>
              <a:t>ebike</a:t>
            </a:r>
            <a:r>
              <a:rPr lang="en-GB" b="0" i="0" dirty="0">
                <a:solidFill>
                  <a:srgbClr val="3F3F3F"/>
                </a:solidFill>
                <a:effectLst/>
                <a:latin typeface="hero-new"/>
              </a:rPr>
              <a:t> stop, we have a bus stop, we are walking distance to a café and a supermarket and a gym. These are things that may help people to apply.</a:t>
            </a:r>
          </a:p>
          <a:p>
            <a:pPr algn="l"/>
            <a:endParaRPr lang="en-GB" b="0" i="0" dirty="0">
              <a:solidFill>
                <a:srgbClr val="3F3F3F"/>
              </a:solidFill>
              <a:effectLst/>
              <a:latin typeface="hero-new"/>
            </a:endParaRPr>
          </a:p>
          <a:p>
            <a:pPr algn="l"/>
            <a:r>
              <a:rPr lang="en-GB" b="0" i="0" dirty="0">
                <a:solidFill>
                  <a:srgbClr val="3F3F3F"/>
                </a:solidFill>
                <a:effectLst/>
                <a:latin typeface="hero-new"/>
              </a:rPr>
              <a:t>Then when there is a role couldn’t we as a business positively identify roles where an internship for a person with autism would be beneficial to us and them?</a:t>
            </a:r>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21</a:t>
            </a:fld>
            <a:endParaRPr lang="en-GB"/>
          </a:p>
        </p:txBody>
      </p:sp>
    </p:spTree>
    <p:extLst>
      <p:ext uri="{BB962C8B-B14F-4D97-AF65-F5344CB8AC3E}">
        <p14:creationId xmlns:p14="http://schemas.microsoft.com/office/powerpoint/2010/main" val="365334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23</a:t>
            </a:fld>
            <a:endParaRPr lang="en-GB" dirty="0"/>
          </a:p>
        </p:txBody>
      </p:sp>
    </p:spTree>
    <p:extLst>
      <p:ext uri="{BB962C8B-B14F-4D97-AF65-F5344CB8AC3E}">
        <p14:creationId xmlns:p14="http://schemas.microsoft.com/office/powerpoint/2010/main" val="197870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25</a:t>
            </a:fld>
            <a:endParaRPr lang="en-GB"/>
          </a:p>
        </p:txBody>
      </p:sp>
    </p:spTree>
    <p:extLst>
      <p:ext uri="{BB962C8B-B14F-4D97-AF65-F5344CB8AC3E}">
        <p14:creationId xmlns:p14="http://schemas.microsoft.com/office/powerpoint/2010/main" val="241285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28</a:t>
            </a:fld>
            <a:endParaRPr lang="en-GB"/>
          </a:p>
        </p:txBody>
      </p:sp>
    </p:spTree>
    <p:extLst>
      <p:ext uri="{BB962C8B-B14F-4D97-AF65-F5344CB8AC3E}">
        <p14:creationId xmlns:p14="http://schemas.microsoft.com/office/powerpoint/2010/main" val="66342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29</a:t>
            </a:fld>
            <a:endParaRPr lang="en-GB" dirty="0"/>
          </a:p>
        </p:txBody>
      </p:sp>
    </p:spTree>
    <p:extLst>
      <p:ext uri="{BB962C8B-B14F-4D97-AF65-F5344CB8AC3E}">
        <p14:creationId xmlns:p14="http://schemas.microsoft.com/office/powerpoint/2010/main" val="165364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4</a:t>
            </a:fld>
            <a:endParaRPr lang="en-GB" dirty="0"/>
          </a:p>
        </p:txBody>
      </p:sp>
    </p:spTree>
    <p:extLst>
      <p:ext uri="{BB962C8B-B14F-4D97-AF65-F5344CB8AC3E}">
        <p14:creationId xmlns:p14="http://schemas.microsoft.com/office/powerpoint/2010/main" val="52101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30</a:t>
            </a:fld>
            <a:endParaRPr lang="en-GB" dirty="0"/>
          </a:p>
        </p:txBody>
      </p:sp>
    </p:spTree>
    <p:extLst>
      <p:ext uri="{BB962C8B-B14F-4D97-AF65-F5344CB8AC3E}">
        <p14:creationId xmlns:p14="http://schemas.microsoft.com/office/powerpoint/2010/main" val="11307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31</a:t>
            </a:fld>
            <a:endParaRPr lang="en-GB" dirty="0"/>
          </a:p>
        </p:txBody>
      </p:sp>
    </p:spTree>
    <p:extLst>
      <p:ext uri="{BB962C8B-B14F-4D97-AF65-F5344CB8AC3E}">
        <p14:creationId xmlns:p14="http://schemas.microsoft.com/office/powerpoint/2010/main" val="157577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32</a:t>
            </a:fld>
            <a:endParaRPr lang="en-GB" dirty="0"/>
          </a:p>
        </p:txBody>
      </p:sp>
    </p:spTree>
    <p:extLst>
      <p:ext uri="{BB962C8B-B14F-4D97-AF65-F5344CB8AC3E}">
        <p14:creationId xmlns:p14="http://schemas.microsoft.com/office/powerpoint/2010/main" val="3728181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33</a:t>
            </a:fld>
            <a:endParaRPr lang="en-GB" dirty="0"/>
          </a:p>
        </p:txBody>
      </p:sp>
    </p:spTree>
    <p:extLst>
      <p:ext uri="{BB962C8B-B14F-4D97-AF65-F5344CB8AC3E}">
        <p14:creationId xmlns:p14="http://schemas.microsoft.com/office/powerpoint/2010/main" val="101334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34</a:t>
            </a:fld>
            <a:endParaRPr lang="en-GB" dirty="0"/>
          </a:p>
        </p:txBody>
      </p:sp>
    </p:spTree>
    <p:extLst>
      <p:ext uri="{BB962C8B-B14F-4D97-AF65-F5344CB8AC3E}">
        <p14:creationId xmlns:p14="http://schemas.microsoft.com/office/powerpoint/2010/main" val="1007326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me, winning an Award (unexpectedly as well) in October 2022 is the highlight of my entire working life. </a:t>
            </a:r>
          </a:p>
          <a:p>
            <a:endParaRPr lang="en-GB" dirty="0"/>
          </a:p>
          <a:p>
            <a:r>
              <a:rPr lang="en-GB" dirty="0"/>
              <a:t>It recognised the efforts I have put into my profession and all I do to help others on their journeys. I volunteer and I tutor procurement in my own time. I often do charity work, starving myself in 2022 for ration week, 2021 a walking challenge for autism, 2020 I helped a terminally ill child and his family. The point being my determination which I attribute to Autism has been more helpful to me than I have ever realised.</a:t>
            </a:r>
          </a:p>
          <a:p>
            <a:endParaRPr lang="en-GB" dirty="0"/>
          </a:p>
          <a:p>
            <a:r>
              <a:rPr lang="en-GB" dirty="0"/>
              <a:t>I am not a person to boast, nor am I interested in awards in any way, but after winning it I thought to myself:</a:t>
            </a:r>
          </a:p>
          <a:p>
            <a:endParaRPr lang="en-GB" dirty="0">
              <a:solidFill>
                <a:srgbClr val="C00000"/>
              </a:solidFill>
            </a:endParaRPr>
          </a:p>
          <a:p>
            <a:r>
              <a:rPr lang="en-GB" b="1" dirty="0">
                <a:solidFill>
                  <a:srgbClr val="C00000"/>
                </a:solidFill>
              </a:rPr>
              <a:t>“this shows what someone who has Autism, who doesn’t believe in themselves and who still thinks they don’t fit in, can achieve”. </a:t>
            </a:r>
          </a:p>
          <a:p>
            <a:endParaRPr lang="en-GB" dirty="0"/>
          </a:p>
          <a:p>
            <a:r>
              <a:rPr lang="en-GB" dirty="0"/>
              <a:t>Perhaps I should shout about it, because if it inspires one person with Autism to believe in themselves then that’s all that matters.</a:t>
            </a:r>
          </a:p>
        </p:txBody>
      </p:sp>
      <p:sp>
        <p:nvSpPr>
          <p:cNvPr id="4" name="Slide Number Placeholder 3"/>
          <p:cNvSpPr>
            <a:spLocks noGrp="1"/>
          </p:cNvSpPr>
          <p:nvPr>
            <p:ph type="sldNum" sz="quarter" idx="5"/>
          </p:nvPr>
        </p:nvSpPr>
        <p:spPr/>
        <p:txBody>
          <a:bodyPr/>
          <a:lstStyle/>
          <a:p>
            <a:fld id="{721100A0-0022-4542-8BE4-A5E5C9D52D5A}" type="slidenum">
              <a:rPr lang="en-GB" smtClean="0"/>
              <a:t>36</a:t>
            </a:fld>
            <a:endParaRPr lang="en-GB" dirty="0"/>
          </a:p>
        </p:txBody>
      </p:sp>
    </p:spTree>
    <p:extLst>
      <p:ext uri="{BB962C8B-B14F-4D97-AF65-F5344CB8AC3E}">
        <p14:creationId xmlns:p14="http://schemas.microsoft.com/office/powerpoint/2010/main" val="3588866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having Autism can be hard at times. But life is hard for everyone. We are all different, even you normal people, bless your tiny minds (I'm joking). I'm not. They are like Dinosaurs. One day us Autistic people will rule this planet. Until then thank you for having me on to discuss this.</a:t>
            </a:r>
          </a:p>
          <a:p>
            <a:endParaRPr lang="en-GB" dirty="0"/>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37</a:t>
            </a:fld>
            <a:endParaRPr lang="en-GB" dirty="0"/>
          </a:p>
        </p:txBody>
      </p:sp>
    </p:spTree>
    <p:extLst>
      <p:ext uri="{BB962C8B-B14F-4D97-AF65-F5344CB8AC3E}">
        <p14:creationId xmlns:p14="http://schemas.microsoft.com/office/powerpoint/2010/main" val="684673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5</a:t>
            </a:fld>
            <a:endParaRPr lang="en-GB" dirty="0"/>
          </a:p>
        </p:txBody>
      </p:sp>
    </p:spTree>
    <p:extLst>
      <p:ext uri="{BB962C8B-B14F-4D97-AF65-F5344CB8AC3E}">
        <p14:creationId xmlns:p14="http://schemas.microsoft.com/office/powerpoint/2010/main" val="191151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03231"/>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721100A0-0022-4542-8BE4-A5E5C9D52D5A}" type="slidenum">
              <a:rPr lang="en-GB" smtClean="0"/>
              <a:t>7</a:t>
            </a:fld>
            <a:endParaRPr lang="en-GB" dirty="0"/>
          </a:p>
        </p:txBody>
      </p:sp>
    </p:spTree>
    <p:extLst>
      <p:ext uri="{BB962C8B-B14F-4D97-AF65-F5344CB8AC3E}">
        <p14:creationId xmlns:p14="http://schemas.microsoft.com/office/powerpoint/2010/main" val="26273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8</a:t>
            </a:fld>
            <a:endParaRPr lang="en-GB"/>
          </a:p>
        </p:txBody>
      </p:sp>
    </p:spTree>
    <p:extLst>
      <p:ext uri="{BB962C8B-B14F-4D97-AF65-F5344CB8AC3E}">
        <p14:creationId xmlns:p14="http://schemas.microsoft.com/office/powerpoint/2010/main" val="83035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9</a:t>
            </a:fld>
            <a:endParaRPr lang="en-GB"/>
          </a:p>
        </p:txBody>
      </p:sp>
    </p:spTree>
    <p:extLst>
      <p:ext uri="{BB962C8B-B14F-4D97-AF65-F5344CB8AC3E}">
        <p14:creationId xmlns:p14="http://schemas.microsoft.com/office/powerpoint/2010/main" val="315325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11</a:t>
            </a:fld>
            <a:endParaRPr lang="en-GB"/>
          </a:p>
        </p:txBody>
      </p:sp>
    </p:spTree>
    <p:extLst>
      <p:ext uri="{BB962C8B-B14F-4D97-AF65-F5344CB8AC3E}">
        <p14:creationId xmlns:p14="http://schemas.microsoft.com/office/powerpoint/2010/main" val="414288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F3F3F"/>
                </a:solidFill>
                <a:effectLst/>
                <a:latin typeface="hero-new"/>
              </a:rPr>
              <a:t>Anxiety is a real difficulty for many autistic adults, particularly in social situations or when facing change. It can affect a person psychologically and physically and impact quality of life for autistic people and their families.  It is very important that autistic people learn to recognise their triggers and find coping mechanisms to help reduce their anxiety. </a:t>
            </a:r>
          </a:p>
          <a:p>
            <a:pPr algn="l"/>
            <a:endParaRPr lang="en-GB" b="0" i="0" dirty="0">
              <a:solidFill>
                <a:srgbClr val="3F3F3F"/>
              </a:solidFill>
              <a:effectLst/>
              <a:latin typeface="hero-new"/>
            </a:endParaRPr>
          </a:p>
          <a:p>
            <a:pPr algn="l"/>
            <a:r>
              <a:rPr lang="en-GB" b="0" i="0" dirty="0">
                <a:solidFill>
                  <a:srgbClr val="3F3F3F"/>
                </a:solidFill>
                <a:effectLst/>
                <a:latin typeface="hero-new"/>
              </a:rPr>
              <a:t>However, many autistic people have difficulty recognising and regulating their emotions. Over one third of autistic people have serious mental health issues and too many autistic people are being failed by mental health services.  Getting support early for children is really important for a healthier development.</a:t>
            </a:r>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13</a:t>
            </a:fld>
            <a:endParaRPr lang="en-GB"/>
          </a:p>
        </p:txBody>
      </p:sp>
    </p:spTree>
    <p:extLst>
      <p:ext uri="{BB962C8B-B14F-4D97-AF65-F5344CB8AC3E}">
        <p14:creationId xmlns:p14="http://schemas.microsoft.com/office/powerpoint/2010/main" val="344849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not even realise someone has autism. The perception could be its pretty obvious, it isn’t. Masking is a means a person with autism uses to cope, sometimes its good, sometimes not but either way for a person with autism its mentally draining and its not healthy. I say to people I act differently around whomever I with, I generally get the response “well I do that”. That’s cool, human nature to a degree does that to fit in, but a person with Autism like me it can be really hard. For example, the last Lovell day we had at the Nest, once I got home I literally crashed on the bed and slept. All day I had adapt to many different people and make small talk. Not only that, it was so noisy for me, I couldn’t hear very well. So in short masking all day wiped me out. Often it does.</a:t>
            </a:r>
          </a:p>
        </p:txBody>
      </p:sp>
      <p:sp>
        <p:nvSpPr>
          <p:cNvPr id="4" name="Slide Number Placeholder 3"/>
          <p:cNvSpPr>
            <a:spLocks noGrp="1"/>
          </p:cNvSpPr>
          <p:nvPr>
            <p:ph type="sldNum" sz="quarter" idx="5"/>
          </p:nvPr>
        </p:nvSpPr>
        <p:spPr/>
        <p:txBody>
          <a:bodyPr/>
          <a:lstStyle/>
          <a:p>
            <a:fld id="{721100A0-0022-4542-8BE4-A5E5C9D52D5A}" type="slidenum">
              <a:rPr lang="en-GB" smtClean="0"/>
              <a:t>14</a:t>
            </a:fld>
            <a:endParaRPr lang="en-GB"/>
          </a:p>
        </p:txBody>
      </p:sp>
    </p:spTree>
    <p:extLst>
      <p:ext uri="{BB962C8B-B14F-4D97-AF65-F5344CB8AC3E}">
        <p14:creationId xmlns:p14="http://schemas.microsoft.com/office/powerpoint/2010/main" val="24464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FD02-64E7-44A3-8AB6-22ECCE470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777CF6-EE8F-455A-923F-E70417C98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984C25-073A-4F77-9FFE-43C6C715FFC8}"/>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5" name="Footer Placeholder 4">
            <a:extLst>
              <a:ext uri="{FF2B5EF4-FFF2-40B4-BE49-F238E27FC236}">
                <a16:creationId xmlns:a16="http://schemas.microsoft.com/office/drawing/2014/main" id="{69017877-3F3D-4038-BEAA-BE64CA3F98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BACB3-E1BC-404F-A33A-DF7E5614920E}"/>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720349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8050-9184-4E53-A5B9-6C8A8EC2B5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CDDCDA-A57C-4901-AC7E-EF1FE25EC6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BC126A-259F-4D3C-955B-15F5F6034B05}"/>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5" name="Footer Placeholder 4">
            <a:extLst>
              <a:ext uri="{FF2B5EF4-FFF2-40B4-BE49-F238E27FC236}">
                <a16:creationId xmlns:a16="http://schemas.microsoft.com/office/drawing/2014/main" id="{5978FE6B-E522-4433-8F09-9DEBF8E5B5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70056F-A5EA-408B-8C88-85032EDF624A}"/>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78863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B5728-D8A0-4207-B008-5E3E116B19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3F5E02-44EC-4EBD-8816-4700CF200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229BF-57C5-41CE-B979-A1E6E09DFBAA}"/>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5" name="Footer Placeholder 4">
            <a:extLst>
              <a:ext uri="{FF2B5EF4-FFF2-40B4-BE49-F238E27FC236}">
                <a16:creationId xmlns:a16="http://schemas.microsoft.com/office/drawing/2014/main" id="{22F6C5DD-2D94-4E9C-A99C-D0617249A0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0568E1-FCBA-47C0-B50C-A1071335FA69}"/>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3150730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81AD-9643-6A40-893F-09A95B53DE62}"/>
              </a:ext>
            </a:extLst>
          </p:cNvPr>
          <p:cNvSpPr>
            <a:spLocks noGrp="1"/>
          </p:cNvSpPr>
          <p:nvPr>
            <p:ph type="title"/>
          </p:nvPr>
        </p:nvSpPr>
        <p:spPr>
          <a:xfrm>
            <a:off x="1308463" y="1316171"/>
            <a:ext cx="9540000" cy="1688215"/>
          </a:xfrm>
        </p:spPr>
        <p:txBody>
          <a:bodyPr/>
          <a:lstStyle/>
          <a:p>
            <a:r>
              <a:rPr lang="en-GB" dirty="0"/>
              <a:t>Click to edit Master title style</a:t>
            </a:r>
          </a:p>
        </p:txBody>
      </p:sp>
      <p:sp>
        <p:nvSpPr>
          <p:cNvPr id="6" name="Text Placeholder 7">
            <a:extLst>
              <a:ext uri="{FF2B5EF4-FFF2-40B4-BE49-F238E27FC236}">
                <a16:creationId xmlns:a16="http://schemas.microsoft.com/office/drawing/2014/main" id="{5E000B22-05D4-6B4F-9F4B-6728B47EB907}"/>
              </a:ext>
            </a:extLst>
          </p:cNvPr>
          <p:cNvSpPr>
            <a:spLocks noGrp="1"/>
          </p:cNvSpPr>
          <p:nvPr>
            <p:ph type="body" sz="quarter" idx="13"/>
          </p:nvPr>
        </p:nvSpPr>
        <p:spPr>
          <a:xfrm>
            <a:off x="1308463" y="3176285"/>
            <a:ext cx="9540000" cy="16882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4" name="Graphic 3">
            <a:extLst>
              <a:ext uri="{FF2B5EF4-FFF2-40B4-BE49-F238E27FC236}">
                <a16:creationId xmlns:a16="http://schemas.microsoft.com/office/drawing/2014/main" id="{127094FC-49E7-4E94-B100-B6E2DBE8D32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01300" y="6134100"/>
            <a:ext cx="1790700" cy="723900"/>
          </a:xfrm>
          <a:prstGeom prst="rect">
            <a:avLst/>
          </a:prstGeom>
        </p:spPr>
      </p:pic>
    </p:spTree>
    <p:extLst>
      <p:ext uri="{BB962C8B-B14F-4D97-AF65-F5344CB8AC3E}">
        <p14:creationId xmlns:p14="http://schemas.microsoft.com/office/powerpoint/2010/main" val="825867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erSlideV1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01F496-021A-F04F-B818-E2489868BE9F}"/>
              </a:ext>
            </a:extLst>
          </p:cNvPr>
          <p:cNvSpPr/>
          <p:nvPr userDrawn="1"/>
        </p:nvSpPr>
        <p:spPr>
          <a:xfrm rot="5400000">
            <a:off x="3515601" y="-1881508"/>
            <a:ext cx="5160796" cy="12192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263DC63-521B-5F42-84B9-619DBB4B7E21}"/>
              </a:ext>
            </a:extLst>
          </p:cNvPr>
          <p:cNvSpPr/>
          <p:nvPr userDrawn="1"/>
        </p:nvSpPr>
        <p:spPr>
          <a:xfrm rot="5400000">
            <a:off x="6032498" y="698498"/>
            <a:ext cx="127002" cy="12192002"/>
          </a:xfrm>
          <a:prstGeom prst="rect">
            <a:avLst/>
          </a:prstGeom>
          <a:solidFill>
            <a:srgbClr val="173745"/>
          </a:solidFill>
          <a:ln>
            <a:solidFill>
              <a:srgbClr val="173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C2FAB7F-1AB3-6B4C-86B2-8F33C23DD9C6}"/>
              </a:ext>
            </a:extLst>
          </p:cNvPr>
          <p:cNvSpPr/>
          <p:nvPr userDrawn="1"/>
        </p:nvSpPr>
        <p:spPr>
          <a:xfrm rot="5400000">
            <a:off x="6039784" y="-4406784"/>
            <a:ext cx="136567" cy="11338816"/>
          </a:xfrm>
          <a:prstGeom prst="rect">
            <a:avLst/>
          </a:prstGeom>
          <a:solidFill>
            <a:srgbClr val="C4122D"/>
          </a:solidFill>
          <a:ln>
            <a:solidFill>
              <a:srgbClr val="C41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EED1630F-72F4-7946-A05E-853378B5A90C}"/>
              </a:ext>
            </a:extLst>
          </p:cNvPr>
          <p:cNvSpPr>
            <a:spLocks noGrp="1"/>
          </p:cNvSpPr>
          <p:nvPr>
            <p:ph type="body" sz="quarter" idx="10" hasCustomPrompt="1"/>
          </p:nvPr>
        </p:nvSpPr>
        <p:spPr>
          <a:xfrm>
            <a:off x="2051805" y="454089"/>
            <a:ext cx="8107950" cy="437063"/>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bg1"/>
                </a:solidFill>
                <a:latin typeface="+mn-lt"/>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slide headline here</a:t>
            </a:r>
            <a:br>
              <a:rPr lang="en-US" dirty="0"/>
            </a:br>
            <a:endParaRPr lang="en-US" dirty="0"/>
          </a:p>
          <a:p>
            <a:pPr lvl="0"/>
            <a:endParaRPr lang="en-US" dirty="0"/>
          </a:p>
        </p:txBody>
      </p:sp>
    </p:spTree>
    <p:extLst>
      <p:ext uri="{BB962C8B-B14F-4D97-AF65-F5344CB8AC3E}">
        <p14:creationId xmlns:p14="http://schemas.microsoft.com/office/powerpoint/2010/main" val="1365227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B561-FFCC-4540-B06D-0DCCF3C1A6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4719C4-A7C2-47CB-B373-E41CD02A4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A94CDE-56C1-4FEF-B138-88ACA03FF201}"/>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5" name="Footer Placeholder 4">
            <a:extLst>
              <a:ext uri="{FF2B5EF4-FFF2-40B4-BE49-F238E27FC236}">
                <a16:creationId xmlns:a16="http://schemas.microsoft.com/office/drawing/2014/main" id="{79C9B066-0201-46FF-97E4-7CD18A6B29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2712CC-B849-41D6-BF91-E847D7252FD0}"/>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45258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3E26-5BE9-4C10-893A-7B186A6C5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415D94-91B8-46D1-A461-6937AA5D2A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7D4A5-504E-4B48-88D7-9FD39FF846B6}"/>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5" name="Footer Placeholder 4">
            <a:extLst>
              <a:ext uri="{FF2B5EF4-FFF2-40B4-BE49-F238E27FC236}">
                <a16:creationId xmlns:a16="http://schemas.microsoft.com/office/drawing/2014/main" id="{B9C28891-1241-4481-A2F8-3D004ED80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8ADAD-04C6-48E2-8C74-583BCCB09C15}"/>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42493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489F-4685-4482-B495-D737679CF4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C79E5F-C475-416E-8926-913621570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35D905-8777-4325-ADC1-68591D4885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C6DD7F-70A6-4405-BE5F-C302994C3D06}"/>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6" name="Footer Placeholder 5">
            <a:extLst>
              <a:ext uri="{FF2B5EF4-FFF2-40B4-BE49-F238E27FC236}">
                <a16:creationId xmlns:a16="http://schemas.microsoft.com/office/drawing/2014/main" id="{CB89529D-1774-4B94-B408-47AD12A2A6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5220FE-A33D-4F14-8272-C6F7439BC91B}"/>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61450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4202-E463-42DC-8F21-5B5CE9340A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00990B-3BDF-4EA6-BAFD-8B3C7443E4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9CA30-A76F-4F3E-9608-D608FEE0E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564694-F942-42FB-8EEC-58DDA66FC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CE667-3D3A-4BC3-BD13-278FA8836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70AF87-B9CC-40F3-9299-DA501AAA43B7}"/>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8" name="Footer Placeholder 7">
            <a:extLst>
              <a:ext uri="{FF2B5EF4-FFF2-40B4-BE49-F238E27FC236}">
                <a16:creationId xmlns:a16="http://schemas.microsoft.com/office/drawing/2014/main" id="{BB88174C-A46D-437E-989F-B9D3450F61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1033B-53BA-4E95-B5D3-534C6B1C0A47}"/>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29796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6981-813A-4DF2-9544-0460AE9A27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44658D-5021-48FF-85B0-D834D8C1E08B}"/>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4" name="Footer Placeholder 3">
            <a:extLst>
              <a:ext uri="{FF2B5EF4-FFF2-40B4-BE49-F238E27FC236}">
                <a16:creationId xmlns:a16="http://schemas.microsoft.com/office/drawing/2014/main" id="{F5DDF61E-1045-4BB7-8816-42999C1ACE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EE2BB4-C7BB-42A1-AE58-9F72FA26AC1A}"/>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91471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DA9AA-CADF-4637-8B3B-B134D5620891}"/>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3" name="Footer Placeholder 2">
            <a:extLst>
              <a:ext uri="{FF2B5EF4-FFF2-40B4-BE49-F238E27FC236}">
                <a16:creationId xmlns:a16="http://schemas.microsoft.com/office/drawing/2014/main" id="{06EEF56A-5606-451B-85F5-B6E52F16AA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469F50-E295-43D6-8881-CCA91A81F699}"/>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355305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467E-8667-4E4B-BAE8-50D93217A0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46E2B6-E2C2-4DEC-9BDF-573D024DA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B9A90F-6517-428D-A0D5-A7ECF4C1F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141B0-ABFB-4125-9F8D-3543C8063227}"/>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6" name="Footer Placeholder 5">
            <a:extLst>
              <a:ext uri="{FF2B5EF4-FFF2-40B4-BE49-F238E27FC236}">
                <a16:creationId xmlns:a16="http://schemas.microsoft.com/office/drawing/2014/main" id="{800BE930-100C-4129-9EF8-BC8561C40C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2FB3F3-F554-4465-9001-1DCF2128C092}"/>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33717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2844-0708-4051-97F3-D07064683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109D5B-5A7F-4813-A382-DB76D7F61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484140-B7E2-4EE0-9A69-63634950C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29CC7-4A22-4271-B592-35321077B92D}"/>
              </a:ext>
            </a:extLst>
          </p:cNvPr>
          <p:cNvSpPr>
            <a:spLocks noGrp="1"/>
          </p:cNvSpPr>
          <p:nvPr>
            <p:ph type="dt" sz="half" idx="10"/>
          </p:nvPr>
        </p:nvSpPr>
        <p:spPr/>
        <p:txBody>
          <a:bodyPr/>
          <a:lstStyle/>
          <a:p>
            <a:fld id="{E93E584F-F0F5-4F47-930B-C76E290B552B}" type="datetimeFigureOut">
              <a:rPr lang="en-GB" smtClean="0"/>
              <a:t>27/03/2023</a:t>
            </a:fld>
            <a:endParaRPr lang="en-GB"/>
          </a:p>
        </p:txBody>
      </p:sp>
      <p:sp>
        <p:nvSpPr>
          <p:cNvPr id="6" name="Footer Placeholder 5">
            <a:extLst>
              <a:ext uri="{FF2B5EF4-FFF2-40B4-BE49-F238E27FC236}">
                <a16:creationId xmlns:a16="http://schemas.microsoft.com/office/drawing/2014/main" id="{119F1B72-6DAF-4F24-B02F-45C4F86974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8059AA-9D78-415D-B606-CA41B37C6F6E}"/>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748786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416BB1-EFC8-4946-B174-D87911DED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B7E95C-4647-4FDD-A84D-879878388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820EBC-0847-4DFD-84AD-0EB146A9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E584F-F0F5-4F47-930B-C76E290B552B}" type="datetimeFigureOut">
              <a:rPr lang="en-GB" smtClean="0"/>
              <a:t>27/03/2023</a:t>
            </a:fld>
            <a:endParaRPr lang="en-GB"/>
          </a:p>
        </p:txBody>
      </p:sp>
      <p:sp>
        <p:nvSpPr>
          <p:cNvPr id="5" name="Footer Placeholder 4">
            <a:extLst>
              <a:ext uri="{FF2B5EF4-FFF2-40B4-BE49-F238E27FC236}">
                <a16:creationId xmlns:a16="http://schemas.microsoft.com/office/drawing/2014/main" id="{5B283E9B-532C-4541-A3B6-E5ECD9F32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DF3531-0409-4349-AF40-ED87815B0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259DD-D6EA-4261-827D-53C56454338D}" type="slidenum">
              <a:rPr lang="en-GB" smtClean="0"/>
              <a:t>‹#›</a:t>
            </a:fld>
            <a:endParaRPr lang="en-GB"/>
          </a:p>
        </p:txBody>
      </p:sp>
    </p:spTree>
    <p:extLst>
      <p:ext uri="{BB962C8B-B14F-4D97-AF65-F5344CB8AC3E}">
        <p14:creationId xmlns:p14="http://schemas.microsoft.com/office/powerpoint/2010/main" val="981229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1458657" TargetMode="External"/><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9.m4a"/><Relationship Id="rId7" Type="http://schemas.openxmlformats.org/officeDocument/2006/relationships/image" Target="../media/image24.jpeg"/><Relationship Id="rId2" Type="http://schemas.openxmlformats.org/officeDocument/2006/relationships/video" Target="https://www.youtube.com/embed/1CNY6BbtgS8?feature=oembed" TargetMode="External"/><Relationship Id="rId1" Type="http://schemas.openxmlformats.org/officeDocument/2006/relationships/tags" Target="../tags/tag5.xml"/><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hyperlink" Target="https://www.campussafetymagazine.com/news/interacting-with-autism-a-school-resource-officer-approach/"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hyperlink" Target="https://www.pikist.com/free-photo-smfdy" TargetMode="External"/><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26.jp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hyperlink" Target="https://teachingwhatisgood.com/husbands-want-us-to-be/" TargetMode="External"/><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7.jp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29.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28.jp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media15.m4a"/><Relationship Id="rId7" Type="http://schemas.openxmlformats.org/officeDocument/2006/relationships/hyperlink" Target="https://thecreativeparty.com/money-talks-so-should-you/row-of-young-adults-at-work-2/" TargetMode="External"/><Relationship Id="rId12"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30.jpeg"/><Relationship Id="rId11" Type="http://schemas.openxmlformats.org/officeDocument/2006/relationships/hyperlink" Target="https://www.flickr.com/photos/roel/7333709" TargetMode="External"/><Relationship Id="rId5" Type="http://schemas.openxmlformats.org/officeDocument/2006/relationships/notesSlide" Target="../notesSlides/notesSlide12.xml"/><Relationship Id="rId10" Type="http://schemas.openxmlformats.org/officeDocument/2006/relationships/image" Target="../media/image32.jpeg"/><Relationship Id="rId4" Type="http://schemas.openxmlformats.org/officeDocument/2006/relationships/slideLayout" Target="../slideLayouts/slideLayout13.xml"/><Relationship Id="rId9" Type="http://schemas.openxmlformats.org/officeDocument/2006/relationships/hyperlink" Target="https://pursuit.unimelb.edu.au/articles/making-workplace-laws-work-for-those-with-disabilitie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https://www.publicdomainpictures.net/en/view-image.php?image=220010&amp;picture=barrier" TargetMode="Externa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pxhere.com/en/photo/1436407" TargetMode="External"/><Relationship Id="rId5" Type="http://schemas.openxmlformats.org/officeDocument/2006/relationships/image" Target="../media/image34.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hyperlink" Target="https://www.pexels.com/photo/crop-faceless-multiethnic-interviewer-and-job-seeker-going-through-interview-5699475/" TargetMode="Externa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hyperlink" Target="https://starfish-initiatives.org/8-14-year-old-children-surveyed-about-their-wellbeing/" TargetMode="Externa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8.m4a"/><Relationship Id="rId7" Type="http://schemas.openxmlformats.org/officeDocument/2006/relationships/image" Target="../media/image49.jpg"/><Relationship Id="rId2" Type="http://schemas.microsoft.com/office/2007/relationships/media" Target="../media/media28.m4a"/><Relationship Id="rId1" Type="http://schemas.openxmlformats.org/officeDocument/2006/relationships/tags" Target="../tags/tag12.xml"/><Relationship Id="rId6" Type="http://schemas.openxmlformats.org/officeDocument/2006/relationships/image" Target="../media/image48.jpg"/><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5.png"/><Relationship Id="rId2" Type="http://schemas.microsoft.com/office/2007/relationships/media" Target="../media/media29.m4a"/><Relationship Id="rId1" Type="http://schemas.openxmlformats.org/officeDocument/2006/relationships/tags" Target="../tags/tag13.xml"/><Relationship Id="rId6" Type="http://schemas.openxmlformats.org/officeDocument/2006/relationships/image" Target="../media/image50.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30.m4a"/><Relationship Id="rId7" Type="http://schemas.openxmlformats.org/officeDocument/2006/relationships/image" Target="../media/image52.png"/><Relationship Id="rId2" Type="http://schemas.microsoft.com/office/2007/relationships/media" Target="../media/media30.m4a"/><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notesSlide" Target="../notesSlides/notesSlide22.xml"/><Relationship Id="rId10"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34.m4a"/><Relationship Id="rId7" Type="http://schemas.openxmlformats.org/officeDocument/2006/relationships/image" Target="../media/image57.png"/><Relationship Id="rId2" Type="http://schemas.microsoft.com/office/2007/relationships/media" Target="../media/media34.m4a"/><Relationship Id="rId1" Type="http://schemas.openxmlformats.org/officeDocument/2006/relationships/tags" Target="../tags/tag15.xml"/><Relationship Id="rId6" Type="http://schemas.openxmlformats.org/officeDocument/2006/relationships/image" Target="../media/image56.jpeg"/><Relationship Id="rId5" Type="http://schemas.openxmlformats.org/officeDocument/2006/relationships/notesSlide" Target="../notesSlides/notesSlide25.xml"/><Relationship Id="rId10"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5.m4a"/><Relationship Id="rId7" Type="http://schemas.openxmlformats.org/officeDocument/2006/relationships/hyperlink" Target="https://www.peoplematters.in/article/expert-views/diversity-is-business-for-us-a-baxter-international-story-19247" TargetMode="External"/><Relationship Id="rId2" Type="http://schemas.microsoft.com/office/2007/relationships/media" Target="../media/media35.m4a"/><Relationship Id="rId1" Type="http://schemas.openxmlformats.org/officeDocument/2006/relationships/tags" Target="../tags/tag16.xml"/><Relationship Id="rId6" Type="http://schemas.openxmlformats.org/officeDocument/2006/relationships/image" Target="../media/image60.jpg"/><Relationship Id="rId5" Type="http://schemas.openxmlformats.org/officeDocument/2006/relationships/notesSlide" Target="../notesSlides/notesSlide26.xml"/><Relationship Id="rId4"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5.png"/><Relationship Id="rId2" Type="http://schemas.microsoft.com/office/2007/relationships/media" Target="../media/media36.m4a"/><Relationship Id="rId1" Type="http://schemas.openxmlformats.org/officeDocument/2006/relationships/tags" Target="../tags/tag17.xml"/><Relationship Id="rId6" Type="http://schemas.openxmlformats.org/officeDocument/2006/relationships/hyperlink" Target="http://deepfryedmind.blogspot.com/2017/01/3-big-life-goals-for-2017.html" TargetMode="External"/><Relationship Id="rId5" Type="http://schemas.openxmlformats.org/officeDocument/2006/relationships/image" Target="../media/image61.jpg"/><Relationship Id="rId4"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hyperlink" Target="http://yournorthcounty.com/north-county-san-diego-non-profits-for-year-end-giving/" TargetMode="Externa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3.xml"/><Relationship Id="rId7" Type="http://schemas.openxmlformats.org/officeDocument/2006/relationships/hyperlink" Target="https://macguffin007.com/2011/04/11/barry-levinson/"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11" Type="http://schemas.openxmlformats.org/officeDocument/2006/relationships/image" Target="../media/image5.png"/><Relationship Id="rId5" Type="http://schemas.openxmlformats.org/officeDocument/2006/relationships/image" Target="../media/image6.jpeg"/><Relationship Id="rId10" Type="http://schemas.openxmlformats.org/officeDocument/2006/relationships/hyperlink" Target="https://clipset.com/big-bang-theory-precuela-sheldon-cooper/" TargetMode="External"/><Relationship Id="rId4" Type="http://schemas.openxmlformats.org/officeDocument/2006/relationships/notesSlide" Target="../notesSlides/notesSlide2.xml"/><Relationship Id="rId9"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tonybates.ca/2014/08/22/key-characteristics-of-learners-in-a-digital-age-and-their-influence-on-the-design-of-teaching-and-learning/" TargetMode="External"/><Relationship Id="rId3" Type="http://schemas.openxmlformats.org/officeDocument/2006/relationships/audio" Target="../media/media3.m4a"/><Relationship Id="rId7" Type="http://schemas.openxmlformats.org/officeDocument/2006/relationships/hyperlink" Target="https://artsandscience.usask.ca/event/2020/world-class-day/" TargetMode="External"/><Relationship Id="rId12" Type="http://schemas.openxmlformats.org/officeDocument/2006/relationships/image" Target="../media/image13.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hyperlink" Target="https://yournorthcounty.com/non-profit-organizations-in-san-diego-north-county/" TargetMode="External"/><Relationship Id="rId5" Type="http://schemas.openxmlformats.org/officeDocument/2006/relationships/notesSlide" Target="../notesSlides/notesSlide3.xml"/><Relationship Id="rId10" Type="http://schemas.openxmlformats.org/officeDocument/2006/relationships/image" Target="../media/image12.jpeg"/><Relationship Id="rId4" Type="http://schemas.openxmlformats.org/officeDocument/2006/relationships/slideLayout" Target="../slideLayouts/slideLayout13.xml"/><Relationship Id="rId9" Type="http://schemas.openxmlformats.org/officeDocument/2006/relationships/hyperlink" Target="https://pngimg.com/download/57179" TargetMode="Externa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hyperlink" Target="https://wgoqatar.com/90585" TargetMode="External"/><Relationship Id="rId1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hyperlink" Target="https://freepngimg.com/png/7389-yellow-light-bulb-png-image" TargetMode="External"/><Relationship Id="rId12" Type="http://schemas.openxmlformats.org/officeDocument/2006/relationships/image" Target="../media/image19.jpeg"/><Relationship Id="rId17" Type="http://schemas.openxmlformats.org/officeDocument/2006/relationships/hyperlink" Target="https://www.exploratorium.edu/snacks/your-sense-of-taste" TargetMode="External"/><Relationship Id="rId2" Type="http://schemas.microsoft.com/office/2007/relationships/media" Target="../media/media7.m4a"/><Relationship Id="rId16" Type="http://schemas.openxmlformats.org/officeDocument/2006/relationships/image" Target="../media/image21.jpeg"/><Relationship Id="rId1" Type="http://schemas.openxmlformats.org/officeDocument/2006/relationships/tags" Target="../tags/tag4.xml"/><Relationship Id="rId6" Type="http://schemas.openxmlformats.org/officeDocument/2006/relationships/image" Target="../media/image16.png"/><Relationship Id="rId11" Type="http://schemas.openxmlformats.org/officeDocument/2006/relationships/hyperlink" Target="https://www.tasnimnews.com/en/news/2019/07/21/2058746/nearly-150-mln-people-sweltering-through-deadly-us-heat-wave" TargetMode="External"/><Relationship Id="rId5" Type="http://schemas.openxmlformats.org/officeDocument/2006/relationships/notesSlide" Target="../notesSlides/notesSlide6.xml"/><Relationship Id="rId15" Type="http://schemas.openxmlformats.org/officeDocument/2006/relationships/hyperlink" Target="https://www.pngall.com/sound-waves-png" TargetMode="External"/><Relationship Id="rId10" Type="http://schemas.openxmlformats.org/officeDocument/2006/relationships/image" Target="../media/image18.jpg"/><Relationship Id="rId4" Type="http://schemas.openxmlformats.org/officeDocument/2006/relationships/slideLayout" Target="../slideLayouts/slideLayout13.xml"/><Relationship Id="rId9" Type="http://schemas.openxmlformats.org/officeDocument/2006/relationships/hyperlink" Target="https://www.ahealingmindblog.com/2020/06/human-touch-in-clinical-medicine.html" TargetMode="External"/><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2966-0B3E-024D-84CA-9E33262F2522}"/>
              </a:ext>
            </a:extLst>
          </p:cNvPr>
          <p:cNvSpPr>
            <a:spLocks noGrp="1"/>
          </p:cNvSpPr>
          <p:nvPr>
            <p:ph type="title"/>
          </p:nvPr>
        </p:nvSpPr>
        <p:spPr>
          <a:xfrm>
            <a:off x="284010" y="507045"/>
            <a:ext cx="3522447" cy="1688215"/>
          </a:xfrm>
        </p:spPr>
        <p:txBody>
          <a:bodyPr>
            <a:normAutofit fontScale="90000"/>
          </a:bodyPr>
          <a:lstStyle/>
          <a:p>
            <a:r>
              <a:rPr lang="en-GB" dirty="0">
                <a:solidFill>
                  <a:schemeClr val="bg1"/>
                </a:solidFill>
              </a:rPr>
              <a:t>Raising Awareness of Autism in The Workplace</a:t>
            </a:r>
          </a:p>
        </p:txBody>
      </p:sp>
      <p:pic>
        <p:nvPicPr>
          <p:cNvPr id="5" name="Picture 4" descr="A group of people holding signs&#10;&#10;Description automatically generated with medium confidence">
            <a:extLst>
              <a:ext uri="{FF2B5EF4-FFF2-40B4-BE49-F238E27FC236}">
                <a16:creationId xmlns:a16="http://schemas.microsoft.com/office/drawing/2014/main" id="{0C575E0F-2FED-48AD-A4DF-43BAEB86116A}"/>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349268" y="962839"/>
            <a:ext cx="7793486" cy="4948863"/>
          </a:xfrm>
          <a:prstGeom prst="rect">
            <a:avLst/>
          </a:prstGeom>
        </p:spPr>
      </p:pic>
    </p:spTree>
    <p:extLst>
      <p:ext uri="{BB962C8B-B14F-4D97-AF65-F5344CB8AC3E}">
        <p14:creationId xmlns:p14="http://schemas.microsoft.com/office/powerpoint/2010/main" val="6629554"/>
      </p:ext>
    </p:extLst>
  </p:cSld>
  <p:clrMapOvr>
    <a:masterClrMapping/>
  </p:clrMapOvr>
  <mc:AlternateContent xmlns:mc="http://schemas.openxmlformats.org/markup-compatibility/2006" xmlns:p14="http://schemas.microsoft.com/office/powerpoint/2010/main">
    <mc:Choice Requires="p14">
      <p:transition spd="slow" p14:dur="2000" advTm="33164"/>
    </mc:Choice>
    <mc:Fallback xmlns="">
      <p:transition spd="slow" advTm="331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3D3A18-A94B-4A3B-BDDC-CBCF4EDCEFDA}"/>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What Its Like, From People With Autism</a:t>
            </a:r>
          </a:p>
        </p:txBody>
      </p:sp>
      <p:pic>
        <p:nvPicPr>
          <p:cNvPr id="4" name="Picture 3">
            <a:extLst>
              <a:ext uri="{FF2B5EF4-FFF2-40B4-BE49-F238E27FC236}">
                <a16:creationId xmlns:a16="http://schemas.microsoft.com/office/drawing/2014/main" id="{8DA462BA-B581-4F59-A9C1-830DF8749F5E}"/>
              </a:ext>
            </a:extLst>
          </p:cNvPr>
          <p:cNvPicPr>
            <a:picLocks noChangeAspect="1"/>
          </p:cNvPicPr>
          <p:nvPr/>
        </p:nvPicPr>
        <p:blipFill>
          <a:blip r:embed="rId4"/>
          <a:stretch>
            <a:fillRect/>
          </a:stretch>
        </p:blipFill>
        <p:spPr>
          <a:xfrm>
            <a:off x="250756" y="1685252"/>
            <a:ext cx="9450584" cy="5046851"/>
          </a:xfrm>
          <a:prstGeom prst="rect">
            <a:avLst/>
          </a:prstGeom>
        </p:spPr>
      </p:pic>
      <p:pic>
        <p:nvPicPr>
          <p:cNvPr id="6" name="Picture 5">
            <a:extLst>
              <a:ext uri="{FF2B5EF4-FFF2-40B4-BE49-F238E27FC236}">
                <a16:creationId xmlns:a16="http://schemas.microsoft.com/office/drawing/2014/main" id="{37ADA1A1-00FD-40A4-8AD1-F770402EC47D}"/>
              </a:ext>
            </a:extLst>
          </p:cNvPr>
          <p:cNvPicPr>
            <a:picLocks noChangeAspect="1"/>
          </p:cNvPicPr>
          <p:nvPr/>
        </p:nvPicPr>
        <p:blipFill>
          <a:blip r:embed="rId5"/>
          <a:stretch>
            <a:fillRect/>
          </a:stretch>
        </p:blipFill>
        <p:spPr>
          <a:xfrm>
            <a:off x="9836219" y="3429000"/>
            <a:ext cx="2105025" cy="647700"/>
          </a:xfrm>
          <a:prstGeom prst="rect">
            <a:avLst/>
          </a:prstGeom>
        </p:spPr>
      </p:pic>
      <p:pic>
        <p:nvPicPr>
          <p:cNvPr id="5" name="Audio 4">
            <a:hlinkClick r:id="" action="ppaction://media"/>
            <a:extLst>
              <a:ext uri="{FF2B5EF4-FFF2-40B4-BE49-F238E27FC236}">
                <a16:creationId xmlns:a16="http://schemas.microsoft.com/office/drawing/2014/main" id="{E3F58852-A2F8-4AE1-8F37-65599BE59B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4478862"/>
      </p:ext>
    </p:extLst>
  </p:cSld>
  <p:clrMapOvr>
    <a:masterClrMapping/>
  </p:clrMapOvr>
  <mc:AlternateContent xmlns:mc="http://schemas.openxmlformats.org/markup-compatibility/2006" xmlns:p14="http://schemas.microsoft.com/office/powerpoint/2010/main">
    <mc:Choice Requires="p14">
      <p:transition spd="slow" p14:dur="2000" advTm="60660"/>
    </mc:Choice>
    <mc:Fallback xmlns="">
      <p:transition spd="slow" advTm="6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199A4-5F66-4D6E-BBDF-922943445471}"/>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The Autism Simulator</a:t>
            </a:r>
          </a:p>
        </p:txBody>
      </p:sp>
      <p:pic>
        <p:nvPicPr>
          <p:cNvPr id="4" name="Online Media 3" title="What Does it Feel Like to Have Autism? | Autism Awareness | Operation Ouch | Nugget">
            <a:hlinkClick r:id="" action="ppaction://media"/>
            <a:extLst>
              <a:ext uri="{FF2B5EF4-FFF2-40B4-BE49-F238E27FC236}">
                <a16:creationId xmlns:a16="http://schemas.microsoft.com/office/drawing/2014/main" id="{062B4FF1-F974-4657-839E-E9255FC83E0F}"/>
              </a:ext>
            </a:extLst>
          </p:cNvPr>
          <p:cNvPicPr>
            <a:picLocks noRot="1" noChangeAspect="1"/>
          </p:cNvPicPr>
          <p:nvPr>
            <a:videoFile r:link="rId2"/>
          </p:nvPr>
        </p:nvPicPr>
        <p:blipFill>
          <a:blip r:embed="rId7"/>
          <a:stretch>
            <a:fillRect/>
          </a:stretch>
        </p:blipFill>
        <p:spPr>
          <a:xfrm>
            <a:off x="2354263" y="1970087"/>
            <a:ext cx="7432675" cy="4199461"/>
          </a:xfrm>
          <a:prstGeom prst="rect">
            <a:avLst/>
          </a:prstGeom>
        </p:spPr>
      </p:pic>
      <p:pic>
        <p:nvPicPr>
          <p:cNvPr id="5" name="Audio 4">
            <a:hlinkClick r:id="" action="ppaction://media"/>
            <a:extLst>
              <a:ext uri="{FF2B5EF4-FFF2-40B4-BE49-F238E27FC236}">
                <a16:creationId xmlns:a16="http://schemas.microsoft.com/office/drawing/2014/main" id="{1442F4A9-8317-4C12-9E07-01D10E06864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61756320"/>
      </p:ext>
    </p:extLst>
  </p:cSld>
  <p:clrMapOvr>
    <a:masterClrMapping/>
  </p:clrMapOvr>
  <mc:AlternateContent xmlns:mc="http://schemas.openxmlformats.org/markup-compatibility/2006" xmlns:p14="http://schemas.microsoft.com/office/powerpoint/2010/main">
    <mc:Choice Requires="p14">
      <p:transition spd="slow" p14:dur="2000" advTm="262650"/>
    </mc:Choice>
    <mc:Fallback xmlns="">
      <p:transition spd="slow" advTm="26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224" objId="4"/>
        <p14:triggerEvt type="onClick" time="9225" objId="4"/>
        <p14:stopEvt time="259331" objId="4"/>
        <p14:playEvt time="259410" objId="4"/>
        <p14:pauseEvt time="262343" objId="4"/>
        <p14:stopEvt time="262343"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0A7B1-CE16-4870-A0F5-F314B5DE949F}"/>
              </a:ext>
            </a:extLst>
          </p:cNvPr>
          <p:cNvSpPr>
            <a:spLocks noGrp="1"/>
          </p:cNvSpPr>
          <p:nvPr>
            <p:ph type="body" sz="quarter" idx="10"/>
          </p:nvPr>
        </p:nvSpPr>
        <p:spPr/>
        <p:txBody>
          <a:bodyPr>
            <a:normAutofit fontScale="92500" lnSpcReduction="10000"/>
          </a:bodyPr>
          <a:lstStyle/>
          <a:p>
            <a:r>
              <a:rPr lang="en-GB" dirty="0">
                <a:solidFill>
                  <a:srgbClr val="0C3261"/>
                </a:solidFill>
              </a:rPr>
              <a:t>We are not all a bit Autistic</a:t>
            </a:r>
          </a:p>
        </p:txBody>
      </p:sp>
      <p:sp>
        <p:nvSpPr>
          <p:cNvPr id="3" name="TextBox 2">
            <a:extLst>
              <a:ext uri="{FF2B5EF4-FFF2-40B4-BE49-F238E27FC236}">
                <a16:creationId xmlns:a16="http://schemas.microsoft.com/office/drawing/2014/main" id="{E75C3E8E-B9D3-4A9B-A65C-57168A5D642C}"/>
              </a:ext>
            </a:extLst>
          </p:cNvPr>
          <p:cNvSpPr txBox="1"/>
          <p:nvPr/>
        </p:nvSpPr>
        <p:spPr>
          <a:xfrm>
            <a:off x="660538" y="1879596"/>
            <a:ext cx="6053571" cy="4524315"/>
          </a:xfrm>
          <a:prstGeom prst="rect">
            <a:avLst/>
          </a:prstGeom>
          <a:noFill/>
        </p:spPr>
        <p:txBody>
          <a:bodyPr wrap="square" rtlCol="0">
            <a:spAutoFit/>
          </a:bodyPr>
          <a:lstStyle/>
          <a:p>
            <a:pPr marL="285750" indent="-285750">
              <a:buFont typeface="Arial" panose="020B0604020202020204" pitchFamily="34" charset="0"/>
              <a:buChar char="•"/>
            </a:pPr>
            <a:r>
              <a:rPr lang="en-GB" dirty="0"/>
              <a:t>An intense interest for you is more than that to a person with Autism. </a:t>
            </a:r>
            <a:r>
              <a:rPr lang="en-GB" b="1" dirty="0"/>
              <a:t>It’s a lifeline and an escape</a:t>
            </a:r>
            <a:r>
              <a:rPr lang="en-GB" dirty="0"/>
              <a:t/>
            </a:r>
            <a:br>
              <a:rPr lang="en-GB" dirty="0"/>
            </a:br>
            <a:endParaRPr lang="en-GB" dirty="0"/>
          </a:p>
          <a:p>
            <a:pPr marL="285750" indent="-285750">
              <a:buFont typeface="Arial" panose="020B0604020202020204" pitchFamily="34" charset="0"/>
              <a:buChar char="•"/>
            </a:pPr>
            <a:r>
              <a:rPr lang="en-GB" dirty="0"/>
              <a:t>Not liking people much should never be confused for the sometimes </a:t>
            </a:r>
            <a:r>
              <a:rPr lang="en-GB" b="1" dirty="0"/>
              <a:t>crippling social anxieties </a:t>
            </a:r>
            <a:r>
              <a:rPr lang="en-GB" dirty="0"/>
              <a:t>that can come with Autism</a:t>
            </a:r>
            <a:br>
              <a:rPr lang="en-GB" dirty="0"/>
            </a:br>
            <a:endParaRPr lang="en-GB" dirty="0"/>
          </a:p>
          <a:p>
            <a:pPr marL="285750" indent="-285750">
              <a:buFont typeface="Arial" panose="020B0604020202020204" pitchFamily="34" charset="0"/>
              <a:buChar char="•"/>
            </a:pPr>
            <a:r>
              <a:rPr lang="en-GB" dirty="0"/>
              <a:t>Liking routine is not the same as having to have routine or it can be completely </a:t>
            </a:r>
            <a:r>
              <a:rPr lang="en-GB" b="1" dirty="0"/>
              <a:t>world ending </a:t>
            </a:r>
            <a:r>
              <a:rPr lang="en-GB" dirty="0"/>
              <a:t>to a person with Autism</a:t>
            </a:r>
            <a:br>
              <a:rPr lang="en-GB" dirty="0"/>
            </a:br>
            <a:endParaRPr lang="en-GB" dirty="0"/>
          </a:p>
          <a:p>
            <a:pPr marL="285750" indent="-285750">
              <a:buFont typeface="Arial" panose="020B0604020202020204" pitchFamily="34" charset="0"/>
              <a:buChar char="•"/>
            </a:pPr>
            <a:r>
              <a:rPr lang="en-GB" dirty="0"/>
              <a:t>Being a bit blunt (for example) is a behavioural choice you have, where an Autistic person </a:t>
            </a:r>
            <a:r>
              <a:rPr lang="en-GB" b="1" dirty="0"/>
              <a:t>struggles to communicate </a:t>
            </a:r>
            <a:r>
              <a:rPr lang="en-GB" dirty="0"/>
              <a:t>and say the right things</a:t>
            </a:r>
          </a:p>
          <a:p>
            <a:endParaRPr lang="en-GB" dirty="0"/>
          </a:p>
          <a:p>
            <a:r>
              <a:rPr lang="en-GB" dirty="0"/>
              <a:t>So in short; we are </a:t>
            </a:r>
            <a:r>
              <a:rPr lang="en-GB" b="1" dirty="0"/>
              <a:t>NOT</a:t>
            </a:r>
            <a:r>
              <a:rPr lang="en-GB" dirty="0"/>
              <a:t> all a little bit on the spectrum. Those that are struggle with our next subject; </a:t>
            </a:r>
            <a:r>
              <a:rPr lang="en-GB" b="1" dirty="0"/>
              <a:t>Wellbeing</a:t>
            </a:r>
          </a:p>
        </p:txBody>
      </p:sp>
      <p:pic>
        <p:nvPicPr>
          <p:cNvPr id="5" name="Picture 4" descr="Graphical user interface&#10;&#10;Description automatically generated">
            <a:extLst>
              <a:ext uri="{FF2B5EF4-FFF2-40B4-BE49-F238E27FC236}">
                <a16:creationId xmlns:a16="http://schemas.microsoft.com/office/drawing/2014/main" id="{656EDE8D-E597-4496-930C-300BABF043FF}"/>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899639" y="2455049"/>
            <a:ext cx="5059122" cy="3373407"/>
          </a:xfrm>
          <a:prstGeom prst="rect">
            <a:avLst/>
          </a:prstGeom>
        </p:spPr>
      </p:pic>
      <p:pic>
        <p:nvPicPr>
          <p:cNvPr id="6" name="Audio 5">
            <a:hlinkClick r:id="" action="ppaction://media"/>
            <a:extLst>
              <a:ext uri="{FF2B5EF4-FFF2-40B4-BE49-F238E27FC236}">
                <a16:creationId xmlns:a16="http://schemas.microsoft.com/office/drawing/2014/main" id="{FEB30F84-5953-49E3-AED1-54F9D705D9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6801195"/>
      </p:ext>
    </p:extLst>
  </p:cSld>
  <p:clrMapOvr>
    <a:masterClrMapping/>
  </p:clrMapOvr>
  <mc:AlternateContent xmlns:mc="http://schemas.openxmlformats.org/markup-compatibility/2006" xmlns:p14="http://schemas.microsoft.com/office/powerpoint/2010/main">
    <mc:Choice Requires="p14">
      <p:transition spd="slow" p14:dur="2000" advTm="72433"/>
    </mc:Choice>
    <mc:Fallback xmlns="">
      <p:transition spd="slow" advTm="7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4AE93-2F58-4B74-AFD1-FFF2AABE3D9C}"/>
              </a:ext>
            </a:extLst>
          </p:cNvPr>
          <p:cNvSpPr>
            <a:spLocks noGrp="1"/>
          </p:cNvSpPr>
          <p:nvPr>
            <p:ph type="body" sz="quarter" idx="10"/>
          </p:nvPr>
        </p:nvSpPr>
        <p:spPr/>
        <p:txBody>
          <a:bodyPr>
            <a:normAutofit fontScale="92500" lnSpcReduction="10000"/>
          </a:bodyPr>
          <a:lstStyle/>
          <a:p>
            <a:r>
              <a:rPr lang="en-GB" dirty="0">
                <a:solidFill>
                  <a:srgbClr val="0C3261"/>
                </a:solidFill>
              </a:rPr>
              <a:t>Wellbeing: Anxiety</a:t>
            </a:r>
          </a:p>
        </p:txBody>
      </p:sp>
      <p:sp>
        <p:nvSpPr>
          <p:cNvPr id="4" name="TextBox 3">
            <a:extLst>
              <a:ext uri="{FF2B5EF4-FFF2-40B4-BE49-F238E27FC236}">
                <a16:creationId xmlns:a16="http://schemas.microsoft.com/office/drawing/2014/main" id="{60B4B26F-7804-42C7-82E9-534D5E8CEC9E}"/>
              </a:ext>
            </a:extLst>
          </p:cNvPr>
          <p:cNvSpPr txBox="1"/>
          <p:nvPr/>
        </p:nvSpPr>
        <p:spPr>
          <a:xfrm>
            <a:off x="1000122" y="2134074"/>
            <a:ext cx="2757488" cy="369332"/>
          </a:xfrm>
          <a:prstGeom prst="rect">
            <a:avLst/>
          </a:prstGeom>
          <a:solidFill>
            <a:srgbClr val="C00000"/>
          </a:solidFill>
        </p:spPr>
        <p:txBody>
          <a:bodyPr wrap="square" rtlCol="0">
            <a:spAutoFit/>
          </a:bodyPr>
          <a:lstStyle/>
          <a:p>
            <a:pPr algn="ctr"/>
            <a:r>
              <a:rPr lang="en-GB" dirty="0">
                <a:solidFill>
                  <a:schemeClr val="bg1"/>
                </a:solidFill>
              </a:rPr>
              <a:t>Changes in routine</a:t>
            </a:r>
          </a:p>
        </p:txBody>
      </p:sp>
      <p:sp>
        <p:nvSpPr>
          <p:cNvPr id="5" name="TextBox 4">
            <a:extLst>
              <a:ext uri="{FF2B5EF4-FFF2-40B4-BE49-F238E27FC236}">
                <a16:creationId xmlns:a16="http://schemas.microsoft.com/office/drawing/2014/main" id="{462AECA1-7AEE-48E2-9C14-A38E30D46DCA}"/>
              </a:ext>
            </a:extLst>
          </p:cNvPr>
          <p:cNvSpPr txBox="1"/>
          <p:nvPr/>
        </p:nvSpPr>
        <p:spPr>
          <a:xfrm>
            <a:off x="8869124" y="5039590"/>
            <a:ext cx="2757488" cy="646331"/>
          </a:xfrm>
          <a:prstGeom prst="rect">
            <a:avLst/>
          </a:prstGeom>
          <a:solidFill>
            <a:srgbClr val="C00000"/>
          </a:solidFill>
        </p:spPr>
        <p:txBody>
          <a:bodyPr wrap="square" rtlCol="0">
            <a:spAutoFit/>
          </a:bodyPr>
          <a:lstStyle/>
          <a:p>
            <a:pPr algn="ctr"/>
            <a:r>
              <a:rPr lang="en-GB" dirty="0">
                <a:solidFill>
                  <a:schemeClr val="bg1"/>
                </a:solidFill>
              </a:rPr>
              <a:t>Unsure what is going to happen</a:t>
            </a:r>
          </a:p>
        </p:txBody>
      </p:sp>
      <p:sp>
        <p:nvSpPr>
          <p:cNvPr id="6" name="TextBox 5">
            <a:extLst>
              <a:ext uri="{FF2B5EF4-FFF2-40B4-BE49-F238E27FC236}">
                <a16:creationId xmlns:a16="http://schemas.microsoft.com/office/drawing/2014/main" id="{0DC0A5DE-0637-467D-804D-096565142909}"/>
              </a:ext>
            </a:extLst>
          </p:cNvPr>
          <p:cNvSpPr txBox="1"/>
          <p:nvPr/>
        </p:nvSpPr>
        <p:spPr>
          <a:xfrm>
            <a:off x="1000122" y="5024456"/>
            <a:ext cx="2757488" cy="646331"/>
          </a:xfrm>
          <a:prstGeom prst="rect">
            <a:avLst/>
          </a:prstGeom>
          <a:solidFill>
            <a:srgbClr val="C00000"/>
          </a:solidFill>
        </p:spPr>
        <p:txBody>
          <a:bodyPr wrap="square" rtlCol="0">
            <a:spAutoFit/>
          </a:bodyPr>
          <a:lstStyle/>
          <a:p>
            <a:pPr algn="ctr"/>
            <a:r>
              <a:rPr lang="en-GB" dirty="0">
                <a:solidFill>
                  <a:schemeClr val="bg1"/>
                </a:solidFill>
              </a:rPr>
              <a:t>Difficulties with communication</a:t>
            </a:r>
          </a:p>
        </p:txBody>
      </p:sp>
      <p:sp>
        <p:nvSpPr>
          <p:cNvPr id="7" name="TextBox 6">
            <a:extLst>
              <a:ext uri="{FF2B5EF4-FFF2-40B4-BE49-F238E27FC236}">
                <a16:creationId xmlns:a16="http://schemas.microsoft.com/office/drawing/2014/main" id="{BB97BCF9-27F6-48A5-B01B-8DDB3D7DE556}"/>
              </a:ext>
            </a:extLst>
          </p:cNvPr>
          <p:cNvSpPr txBox="1"/>
          <p:nvPr/>
        </p:nvSpPr>
        <p:spPr>
          <a:xfrm>
            <a:off x="4904984" y="5798154"/>
            <a:ext cx="2757488" cy="646331"/>
          </a:xfrm>
          <a:prstGeom prst="rect">
            <a:avLst/>
          </a:prstGeom>
          <a:solidFill>
            <a:srgbClr val="C00000"/>
          </a:solidFill>
        </p:spPr>
        <p:txBody>
          <a:bodyPr wrap="square" rtlCol="0">
            <a:spAutoFit/>
          </a:bodyPr>
          <a:lstStyle/>
          <a:p>
            <a:pPr algn="ctr"/>
            <a:r>
              <a:rPr lang="en-GB" dirty="0">
                <a:solidFill>
                  <a:schemeClr val="bg1"/>
                </a:solidFill>
              </a:rPr>
              <a:t>Literal interpretation of the situation</a:t>
            </a:r>
          </a:p>
        </p:txBody>
      </p:sp>
      <p:sp>
        <p:nvSpPr>
          <p:cNvPr id="8" name="TextBox 7">
            <a:extLst>
              <a:ext uri="{FF2B5EF4-FFF2-40B4-BE49-F238E27FC236}">
                <a16:creationId xmlns:a16="http://schemas.microsoft.com/office/drawing/2014/main" id="{E6E68E41-108C-449D-9E9D-1A664E907B44}"/>
              </a:ext>
            </a:extLst>
          </p:cNvPr>
          <p:cNvSpPr txBox="1"/>
          <p:nvPr/>
        </p:nvSpPr>
        <p:spPr>
          <a:xfrm>
            <a:off x="4904984" y="1804987"/>
            <a:ext cx="2757488" cy="369332"/>
          </a:xfrm>
          <a:prstGeom prst="rect">
            <a:avLst/>
          </a:prstGeom>
          <a:solidFill>
            <a:srgbClr val="C00000"/>
          </a:solidFill>
        </p:spPr>
        <p:txBody>
          <a:bodyPr wrap="square" rtlCol="0">
            <a:spAutoFit/>
          </a:bodyPr>
          <a:lstStyle/>
          <a:p>
            <a:pPr algn="ctr"/>
            <a:r>
              <a:rPr lang="en-GB" dirty="0">
                <a:solidFill>
                  <a:schemeClr val="bg1"/>
                </a:solidFill>
              </a:rPr>
              <a:t>Sensory difficulties</a:t>
            </a:r>
          </a:p>
        </p:txBody>
      </p:sp>
      <p:sp>
        <p:nvSpPr>
          <p:cNvPr id="9" name="TextBox 8">
            <a:extLst>
              <a:ext uri="{FF2B5EF4-FFF2-40B4-BE49-F238E27FC236}">
                <a16:creationId xmlns:a16="http://schemas.microsoft.com/office/drawing/2014/main" id="{64FBE6E7-5F46-467F-A900-D6260E691BD2}"/>
              </a:ext>
            </a:extLst>
          </p:cNvPr>
          <p:cNvSpPr txBox="1"/>
          <p:nvPr/>
        </p:nvSpPr>
        <p:spPr>
          <a:xfrm>
            <a:off x="8869124" y="2134074"/>
            <a:ext cx="2757488" cy="646331"/>
          </a:xfrm>
          <a:prstGeom prst="rect">
            <a:avLst/>
          </a:prstGeom>
          <a:solidFill>
            <a:srgbClr val="C00000"/>
          </a:solidFill>
        </p:spPr>
        <p:txBody>
          <a:bodyPr wrap="square" rtlCol="0">
            <a:spAutoFit/>
          </a:bodyPr>
          <a:lstStyle/>
          <a:p>
            <a:pPr algn="ctr"/>
            <a:r>
              <a:rPr lang="en-GB" dirty="0">
                <a:solidFill>
                  <a:schemeClr val="bg1"/>
                </a:solidFill>
              </a:rPr>
              <a:t>Does not know/understand the rules</a:t>
            </a:r>
          </a:p>
        </p:txBody>
      </p:sp>
      <p:sp>
        <p:nvSpPr>
          <p:cNvPr id="10" name="TextBox 9">
            <a:extLst>
              <a:ext uri="{FF2B5EF4-FFF2-40B4-BE49-F238E27FC236}">
                <a16:creationId xmlns:a16="http://schemas.microsoft.com/office/drawing/2014/main" id="{37260BC4-3117-4292-9628-519DD45B14B8}"/>
              </a:ext>
            </a:extLst>
          </p:cNvPr>
          <p:cNvSpPr txBox="1"/>
          <p:nvPr/>
        </p:nvSpPr>
        <p:spPr>
          <a:xfrm>
            <a:off x="8869124" y="3576205"/>
            <a:ext cx="2757488" cy="369332"/>
          </a:xfrm>
          <a:prstGeom prst="rect">
            <a:avLst/>
          </a:prstGeom>
          <a:solidFill>
            <a:srgbClr val="C00000"/>
          </a:solidFill>
        </p:spPr>
        <p:txBody>
          <a:bodyPr wrap="square" rtlCol="0">
            <a:spAutoFit/>
          </a:bodyPr>
          <a:lstStyle/>
          <a:p>
            <a:pPr algn="ctr"/>
            <a:r>
              <a:rPr lang="en-GB" dirty="0">
                <a:solidFill>
                  <a:schemeClr val="bg1"/>
                </a:solidFill>
              </a:rPr>
              <a:t>Poor concept of time</a:t>
            </a:r>
          </a:p>
        </p:txBody>
      </p:sp>
      <p:sp>
        <p:nvSpPr>
          <p:cNvPr id="11" name="TextBox 10">
            <a:extLst>
              <a:ext uri="{FF2B5EF4-FFF2-40B4-BE49-F238E27FC236}">
                <a16:creationId xmlns:a16="http://schemas.microsoft.com/office/drawing/2014/main" id="{4E29800E-73BA-4143-AAAA-8AEE0B803C06}"/>
              </a:ext>
            </a:extLst>
          </p:cNvPr>
          <p:cNvSpPr txBox="1"/>
          <p:nvPr/>
        </p:nvSpPr>
        <p:spPr>
          <a:xfrm>
            <a:off x="1000122" y="3579265"/>
            <a:ext cx="2757488" cy="369332"/>
          </a:xfrm>
          <a:prstGeom prst="rect">
            <a:avLst/>
          </a:prstGeom>
          <a:solidFill>
            <a:srgbClr val="C00000"/>
          </a:solidFill>
        </p:spPr>
        <p:txBody>
          <a:bodyPr wrap="square" rtlCol="0">
            <a:spAutoFit/>
          </a:bodyPr>
          <a:lstStyle/>
          <a:p>
            <a:pPr algn="ctr"/>
            <a:r>
              <a:rPr lang="en-GB" dirty="0">
                <a:solidFill>
                  <a:schemeClr val="bg1"/>
                </a:solidFill>
              </a:rPr>
              <a:t>Anxious about failure</a:t>
            </a:r>
          </a:p>
        </p:txBody>
      </p:sp>
      <p:pic>
        <p:nvPicPr>
          <p:cNvPr id="12" name="Picture 11" descr="A person with his head in his hands&#10;&#10;Description automatically generated with low confidence">
            <a:extLst>
              <a:ext uri="{FF2B5EF4-FFF2-40B4-BE49-F238E27FC236}">
                <a16:creationId xmlns:a16="http://schemas.microsoft.com/office/drawing/2014/main" id="{E094D342-AB47-4936-890C-8F673090BE5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4283304" y="2579311"/>
            <a:ext cx="4000849" cy="2664202"/>
          </a:xfrm>
          <a:prstGeom prst="rect">
            <a:avLst/>
          </a:prstGeom>
          <a:ln>
            <a:noFill/>
          </a:ln>
          <a:effectLst>
            <a:softEdge rad="112500"/>
          </a:effectLst>
        </p:spPr>
      </p:pic>
      <p:pic>
        <p:nvPicPr>
          <p:cNvPr id="13" name="Audio 12">
            <a:hlinkClick r:id="" action="ppaction://media"/>
            <a:extLst>
              <a:ext uri="{FF2B5EF4-FFF2-40B4-BE49-F238E27FC236}">
                <a16:creationId xmlns:a16="http://schemas.microsoft.com/office/drawing/2014/main" id="{41936DFD-A705-497F-810A-16553C4E40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7245911"/>
      </p:ext>
    </p:extLst>
  </p:cSld>
  <p:clrMapOvr>
    <a:masterClrMapping/>
  </p:clrMapOvr>
  <mc:AlternateContent xmlns:mc="http://schemas.openxmlformats.org/markup-compatibility/2006" xmlns:p14="http://schemas.microsoft.com/office/powerpoint/2010/main">
    <mc:Choice Requires="p14">
      <p:transition spd="slow" p14:dur="2000" advTm="23234"/>
    </mc:Choice>
    <mc:Fallback xmlns="">
      <p:transition spd="slow" advTm="2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par>
                                <p:cTn id="15" presetID="26" presetClass="emph" presetSubtype="0" fill="hold" grpId="0" nodeType="with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10"/>
                                        </p:tgtEl>
                                      </p:cBhvr>
                                    </p:animEffect>
                                    <p:animScale>
                                      <p:cBhvr>
                                        <p:cTn id="20" dur="250" autoRev="1" fill="hold"/>
                                        <p:tgtEl>
                                          <p:spTgt spid="10"/>
                                        </p:tgtEl>
                                      </p:cBhvr>
                                      <p:by x="105000" y="105000"/>
                                    </p:animScale>
                                  </p:childTnLst>
                                </p:cTn>
                              </p:par>
                              <p:par>
                                <p:cTn id="21" presetID="26" presetClass="emph" presetSubtype="0" fill="hold" grpId="0" nodeType="with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par>
                                <p:cTn id="27" presetID="26" presetClass="emph" presetSubtype="0" fill="hold" grpId="0" nodeType="withEffect">
                                  <p:stCondLst>
                                    <p:cond delay="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15B8F2-B67F-4156-87EA-082D0FA953A6}"/>
              </a:ext>
            </a:extLst>
          </p:cNvPr>
          <p:cNvSpPr>
            <a:spLocks noGrp="1"/>
          </p:cNvSpPr>
          <p:nvPr>
            <p:ph type="body" sz="quarter" idx="10"/>
          </p:nvPr>
        </p:nvSpPr>
        <p:spPr/>
        <p:txBody>
          <a:bodyPr>
            <a:normAutofit fontScale="92500" lnSpcReduction="10000"/>
          </a:bodyPr>
          <a:lstStyle/>
          <a:p>
            <a:r>
              <a:rPr lang="en-GB" dirty="0">
                <a:solidFill>
                  <a:srgbClr val="0C3261"/>
                </a:solidFill>
              </a:rPr>
              <a:t>Wellbeing: Masking</a:t>
            </a:r>
          </a:p>
        </p:txBody>
      </p:sp>
      <p:sp>
        <p:nvSpPr>
          <p:cNvPr id="3" name="TextBox 2">
            <a:extLst>
              <a:ext uri="{FF2B5EF4-FFF2-40B4-BE49-F238E27FC236}">
                <a16:creationId xmlns:a16="http://schemas.microsoft.com/office/drawing/2014/main" id="{88744A11-5FD3-4A56-ABDE-C2D05A3A21F6}"/>
              </a:ext>
            </a:extLst>
          </p:cNvPr>
          <p:cNvSpPr txBox="1"/>
          <p:nvPr/>
        </p:nvSpPr>
        <p:spPr>
          <a:xfrm>
            <a:off x="485775" y="1828800"/>
            <a:ext cx="11215688" cy="369332"/>
          </a:xfrm>
          <a:prstGeom prst="rect">
            <a:avLst/>
          </a:prstGeom>
          <a:noFill/>
        </p:spPr>
        <p:txBody>
          <a:bodyPr wrap="square" rtlCol="0">
            <a:spAutoFit/>
          </a:bodyPr>
          <a:lstStyle/>
          <a:p>
            <a:r>
              <a:rPr lang="en-GB" b="1" dirty="0"/>
              <a:t>What is Masking?</a:t>
            </a:r>
          </a:p>
        </p:txBody>
      </p:sp>
      <p:pic>
        <p:nvPicPr>
          <p:cNvPr id="5" name="Picture 4" descr="A person holding a sign&#10;&#10;Description automatically generated with low confidence">
            <a:extLst>
              <a:ext uri="{FF2B5EF4-FFF2-40B4-BE49-F238E27FC236}">
                <a16:creationId xmlns:a16="http://schemas.microsoft.com/office/drawing/2014/main" id="{4F2C1879-7199-49FC-97D3-43A94E1B5BE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r="38203" b="19450"/>
          <a:stretch/>
        </p:blipFill>
        <p:spPr>
          <a:xfrm>
            <a:off x="8424862" y="3429000"/>
            <a:ext cx="3767138" cy="3245407"/>
          </a:xfrm>
          <a:prstGeom prst="rect">
            <a:avLst/>
          </a:prstGeom>
        </p:spPr>
      </p:pic>
      <p:sp>
        <p:nvSpPr>
          <p:cNvPr id="7" name="TextBox 6">
            <a:extLst>
              <a:ext uri="{FF2B5EF4-FFF2-40B4-BE49-F238E27FC236}">
                <a16:creationId xmlns:a16="http://schemas.microsoft.com/office/drawing/2014/main" id="{F8FC155E-2CC0-450B-AAF0-488B6207E0C6}"/>
              </a:ext>
            </a:extLst>
          </p:cNvPr>
          <p:cNvSpPr txBox="1"/>
          <p:nvPr/>
        </p:nvSpPr>
        <p:spPr>
          <a:xfrm>
            <a:off x="2214563" y="2443163"/>
            <a:ext cx="5472112" cy="369332"/>
          </a:xfrm>
          <a:prstGeom prst="rect">
            <a:avLst/>
          </a:prstGeom>
          <a:solidFill>
            <a:srgbClr val="C00000"/>
          </a:solidFill>
        </p:spPr>
        <p:txBody>
          <a:bodyPr wrap="square" rtlCol="0">
            <a:spAutoFit/>
          </a:bodyPr>
          <a:lstStyle/>
          <a:p>
            <a:r>
              <a:rPr lang="en-GB" dirty="0">
                <a:solidFill>
                  <a:schemeClr val="bg1"/>
                </a:solidFill>
              </a:rPr>
              <a:t>Hiding Feelings &amp; Moods</a:t>
            </a:r>
          </a:p>
        </p:txBody>
      </p:sp>
      <p:sp>
        <p:nvSpPr>
          <p:cNvPr id="10" name="TextBox 9">
            <a:extLst>
              <a:ext uri="{FF2B5EF4-FFF2-40B4-BE49-F238E27FC236}">
                <a16:creationId xmlns:a16="http://schemas.microsoft.com/office/drawing/2014/main" id="{351B5653-254B-4B8C-BEE4-CC5B75566223}"/>
              </a:ext>
            </a:extLst>
          </p:cNvPr>
          <p:cNvSpPr txBox="1"/>
          <p:nvPr/>
        </p:nvSpPr>
        <p:spPr>
          <a:xfrm>
            <a:off x="2214563" y="2932629"/>
            <a:ext cx="5472112" cy="369332"/>
          </a:xfrm>
          <a:prstGeom prst="rect">
            <a:avLst/>
          </a:prstGeom>
          <a:solidFill>
            <a:srgbClr val="C00000"/>
          </a:solidFill>
        </p:spPr>
        <p:txBody>
          <a:bodyPr wrap="square" rtlCol="0">
            <a:spAutoFit/>
          </a:bodyPr>
          <a:lstStyle/>
          <a:p>
            <a:r>
              <a:rPr lang="en-GB" dirty="0">
                <a:solidFill>
                  <a:schemeClr val="bg1"/>
                </a:solidFill>
              </a:rPr>
              <a:t>Imitating Others Behaviour including facial expressions</a:t>
            </a:r>
          </a:p>
        </p:txBody>
      </p:sp>
      <p:sp>
        <p:nvSpPr>
          <p:cNvPr id="11" name="TextBox 10">
            <a:extLst>
              <a:ext uri="{FF2B5EF4-FFF2-40B4-BE49-F238E27FC236}">
                <a16:creationId xmlns:a16="http://schemas.microsoft.com/office/drawing/2014/main" id="{7B22996B-3399-4464-A38E-DA57FCD523D8}"/>
              </a:ext>
            </a:extLst>
          </p:cNvPr>
          <p:cNvSpPr txBox="1"/>
          <p:nvPr/>
        </p:nvSpPr>
        <p:spPr>
          <a:xfrm>
            <a:off x="2214563" y="3429000"/>
            <a:ext cx="5472112" cy="369332"/>
          </a:xfrm>
          <a:prstGeom prst="rect">
            <a:avLst/>
          </a:prstGeom>
          <a:solidFill>
            <a:srgbClr val="C00000"/>
          </a:solidFill>
        </p:spPr>
        <p:txBody>
          <a:bodyPr wrap="square" rtlCol="0">
            <a:spAutoFit/>
          </a:bodyPr>
          <a:lstStyle/>
          <a:p>
            <a:r>
              <a:rPr lang="en-GB" dirty="0">
                <a:solidFill>
                  <a:schemeClr val="bg1"/>
                </a:solidFill>
              </a:rPr>
              <a:t>Trying not to go non verbal</a:t>
            </a:r>
          </a:p>
        </p:txBody>
      </p:sp>
      <p:sp>
        <p:nvSpPr>
          <p:cNvPr id="12" name="TextBox 11">
            <a:extLst>
              <a:ext uri="{FF2B5EF4-FFF2-40B4-BE49-F238E27FC236}">
                <a16:creationId xmlns:a16="http://schemas.microsoft.com/office/drawing/2014/main" id="{AE236BA0-409D-45FC-90BC-032B6190ED20}"/>
              </a:ext>
            </a:extLst>
          </p:cNvPr>
          <p:cNvSpPr txBox="1"/>
          <p:nvPr/>
        </p:nvSpPr>
        <p:spPr>
          <a:xfrm>
            <a:off x="2214563" y="3925371"/>
            <a:ext cx="5472112" cy="369332"/>
          </a:xfrm>
          <a:prstGeom prst="rect">
            <a:avLst/>
          </a:prstGeom>
          <a:solidFill>
            <a:srgbClr val="C00000"/>
          </a:solidFill>
        </p:spPr>
        <p:txBody>
          <a:bodyPr wrap="square" rtlCol="0">
            <a:spAutoFit/>
          </a:bodyPr>
          <a:lstStyle/>
          <a:p>
            <a:r>
              <a:rPr lang="en-GB" dirty="0">
                <a:solidFill>
                  <a:schemeClr val="bg1"/>
                </a:solidFill>
              </a:rPr>
              <a:t>Bottling up anxieties, thoughts and stims</a:t>
            </a:r>
          </a:p>
        </p:txBody>
      </p:sp>
      <p:sp>
        <p:nvSpPr>
          <p:cNvPr id="13" name="TextBox 12">
            <a:extLst>
              <a:ext uri="{FF2B5EF4-FFF2-40B4-BE49-F238E27FC236}">
                <a16:creationId xmlns:a16="http://schemas.microsoft.com/office/drawing/2014/main" id="{E89274D7-B811-4D3A-889E-F86283FAD3A3}"/>
              </a:ext>
            </a:extLst>
          </p:cNvPr>
          <p:cNvSpPr txBox="1"/>
          <p:nvPr/>
        </p:nvSpPr>
        <p:spPr>
          <a:xfrm>
            <a:off x="2214563" y="4439721"/>
            <a:ext cx="5472112" cy="369332"/>
          </a:xfrm>
          <a:prstGeom prst="rect">
            <a:avLst/>
          </a:prstGeom>
          <a:solidFill>
            <a:srgbClr val="C00000"/>
          </a:solidFill>
        </p:spPr>
        <p:txBody>
          <a:bodyPr wrap="square" rtlCol="0">
            <a:spAutoFit/>
          </a:bodyPr>
          <a:lstStyle/>
          <a:p>
            <a:r>
              <a:rPr lang="en-GB" dirty="0">
                <a:solidFill>
                  <a:schemeClr val="bg1"/>
                </a:solidFill>
              </a:rPr>
              <a:t>Trying to focus on conversations but zoning out</a:t>
            </a:r>
          </a:p>
        </p:txBody>
      </p:sp>
      <p:sp>
        <p:nvSpPr>
          <p:cNvPr id="14" name="TextBox 13">
            <a:extLst>
              <a:ext uri="{FF2B5EF4-FFF2-40B4-BE49-F238E27FC236}">
                <a16:creationId xmlns:a16="http://schemas.microsoft.com/office/drawing/2014/main" id="{668D7410-837C-4F33-A6EE-E0F0393CFA5C}"/>
              </a:ext>
            </a:extLst>
          </p:cNvPr>
          <p:cNvSpPr txBox="1"/>
          <p:nvPr/>
        </p:nvSpPr>
        <p:spPr>
          <a:xfrm>
            <a:off x="2214563" y="4954071"/>
            <a:ext cx="5472112" cy="369332"/>
          </a:xfrm>
          <a:prstGeom prst="rect">
            <a:avLst/>
          </a:prstGeom>
          <a:solidFill>
            <a:srgbClr val="C00000"/>
          </a:solidFill>
        </p:spPr>
        <p:txBody>
          <a:bodyPr wrap="square" rtlCol="0">
            <a:spAutoFit/>
          </a:bodyPr>
          <a:lstStyle/>
          <a:p>
            <a:r>
              <a:rPr lang="en-GB" dirty="0">
                <a:solidFill>
                  <a:schemeClr val="bg1"/>
                </a:solidFill>
              </a:rPr>
              <a:t>Trying to act normal</a:t>
            </a:r>
          </a:p>
        </p:txBody>
      </p:sp>
      <p:sp>
        <p:nvSpPr>
          <p:cNvPr id="15" name="TextBox 14">
            <a:extLst>
              <a:ext uri="{FF2B5EF4-FFF2-40B4-BE49-F238E27FC236}">
                <a16:creationId xmlns:a16="http://schemas.microsoft.com/office/drawing/2014/main" id="{EE81BCB0-0B21-4D85-8F6B-DD9A11A1BB15}"/>
              </a:ext>
            </a:extLst>
          </p:cNvPr>
          <p:cNvSpPr txBox="1"/>
          <p:nvPr/>
        </p:nvSpPr>
        <p:spPr>
          <a:xfrm>
            <a:off x="2214563" y="6034579"/>
            <a:ext cx="5472112" cy="369332"/>
          </a:xfrm>
          <a:prstGeom prst="rect">
            <a:avLst/>
          </a:prstGeom>
          <a:solidFill>
            <a:srgbClr val="C00000"/>
          </a:solidFill>
        </p:spPr>
        <p:txBody>
          <a:bodyPr wrap="square" rtlCol="0">
            <a:spAutoFit/>
          </a:bodyPr>
          <a:lstStyle/>
          <a:p>
            <a:r>
              <a:rPr lang="en-GB" dirty="0">
                <a:solidFill>
                  <a:schemeClr val="bg1"/>
                </a:solidFill>
              </a:rPr>
              <a:t>All of which can lead to burnout and sensory hangover</a:t>
            </a:r>
          </a:p>
        </p:txBody>
      </p:sp>
      <p:pic>
        <p:nvPicPr>
          <p:cNvPr id="8" name="Audio 7">
            <a:hlinkClick r:id="" action="ppaction://media"/>
            <a:extLst>
              <a:ext uri="{FF2B5EF4-FFF2-40B4-BE49-F238E27FC236}">
                <a16:creationId xmlns:a16="http://schemas.microsoft.com/office/drawing/2014/main" id="{9CDC9410-6BD0-4DC4-8F1B-B34BC848A55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3916077"/>
      </p:ext>
    </p:extLst>
  </p:cSld>
  <p:clrMapOvr>
    <a:masterClrMapping/>
  </p:clrMapOvr>
  <mc:AlternateContent xmlns:mc="http://schemas.openxmlformats.org/markup-compatibility/2006" xmlns:p14="http://schemas.microsoft.com/office/powerpoint/2010/main">
    <mc:Choice Requires="p14">
      <p:transition spd="slow" p14:dur="2000" advTm="46635"/>
    </mc:Choice>
    <mc:Fallback xmlns="">
      <p:transition spd="slow" advTm="4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7"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AA498-BBDE-4BA4-A8BB-912D2223AAD8}"/>
              </a:ext>
            </a:extLst>
          </p:cNvPr>
          <p:cNvSpPr>
            <a:spLocks noGrp="1"/>
          </p:cNvSpPr>
          <p:nvPr>
            <p:ph type="body" sz="quarter" idx="10"/>
          </p:nvPr>
        </p:nvSpPr>
        <p:spPr/>
        <p:txBody>
          <a:bodyPr>
            <a:normAutofit fontScale="92500" lnSpcReduction="10000"/>
          </a:bodyPr>
          <a:lstStyle/>
          <a:p>
            <a:r>
              <a:rPr lang="en-GB" dirty="0">
                <a:solidFill>
                  <a:srgbClr val="0C3261"/>
                </a:solidFill>
              </a:rPr>
              <a:t>Wellbeing: Meltdowns &amp; Shutdowns</a:t>
            </a:r>
          </a:p>
        </p:txBody>
      </p:sp>
      <p:sp>
        <p:nvSpPr>
          <p:cNvPr id="5" name="TextBox 4">
            <a:extLst>
              <a:ext uri="{FF2B5EF4-FFF2-40B4-BE49-F238E27FC236}">
                <a16:creationId xmlns:a16="http://schemas.microsoft.com/office/drawing/2014/main" id="{F7D60605-DFD0-4F18-94C8-DC4CD608F1FB}"/>
              </a:ext>
            </a:extLst>
          </p:cNvPr>
          <p:cNvSpPr txBox="1"/>
          <p:nvPr/>
        </p:nvSpPr>
        <p:spPr>
          <a:xfrm>
            <a:off x="842963" y="1685926"/>
            <a:ext cx="10815637" cy="646331"/>
          </a:xfrm>
          <a:prstGeom prst="rect">
            <a:avLst/>
          </a:prstGeom>
          <a:noFill/>
        </p:spPr>
        <p:txBody>
          <a:bodyPr wrap="square" rtlCol="0">
            <a:spAutoFit/>
          </a:bodyPr>
          <a:lstStyle/>
          <a:p>
            <a:pPr algn="ctr"/>
            <a:r>
              <a:rPr lang="en-GB" dirty="0"/>
              <a:t>We are all aware of meltdowns, perhaps the screaming child (or adult) in a supermarket comes to mind, but one of the biggest issues with having Autism is Autistic Burnout, caused a lot by Masking. What are the signs?</a:t>
            </a:r>
          </a:p>
        </p:txBody>
      </p:sp>
      <p:sp>
        <p:nvSpPr>
          <p:cNvPr id="6" name="Hexagon 5">
            <a:extLst>
              <a:ext uri="{FF2B5EF4-FFF2-40B4-BE49-F238E27FC236}">
                <a16:creationId xmlns:a16="http://schemas.microsoft.com/office/drawing/2014/main" id="{AAD3B834-69C1-4C88-9A91-D7FB1564A76D}"/>
              </a:ext>
            </a:extLst>
          </p:cNvPr>
          <p:cNvSpPr/>
          <p:nvPr/>
        </p:nvSpPr>
        <p:spPr>
          <a:xfrm>
            <a:off x="2077283"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FLAT MOOD</a:t>
            </a:r>
          </a:p>
        </p:txBody>
      </p:sp>
      <p:sp>
        <p:nvSpPr>
          <p:cNvPr id="9" name="Hexagon 8">
            <a:extLst>
              <a:ext uri="{FF2B5EF4-FFF2-40B4-BE49-F238E27FC236}">
                <a16:creationId xmlns:a16="http://schemas.microsoft.com/office/drawing/2014/main" id="{D0201927-C283-49FF-AFC7-BFB89347CD71}"/>
              </a:ext>
            </a:extLst>
          </p:cNvPr>
          <p:cNvSpPr/>
          <p:nvPr/>
        </p:nvSpPr>
        <p:spPr>
          <a:xfrm>
            <a:off x="2114550" y="4564217"/>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SCARED TO COMMIT</a:t>
            </a:r>
          </a:p>
        </p:txBody>
      </p:sp>
      <p:sp>
        <p:nvSpPr>
          <p:cNvPr id="10" name="Hexagon 9">
            <a:extLst>
              <a:ext uri="{FF2B5EF4-FFF2-40B4-BE49-F238E27FC236}">
                <a16:creationId xmlns:a16="http://schemas.microsoft.com/office/drawing/2014/main" id="{C547A422-F930-4389-8D1A-D43B65961349}"/>
              </a:ext>
            </a:extLst>
          </p:cNvPr>
          <p:cNvSpPr/>
          <p:nvPr/>
        </p:nvSpPr>
        <p:spPr>
          <a:xfrm>
            <a:off x="4181475"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SPECIAL INTERESTS DON’T APPEAL</a:t>
            </a:r>
          </a:p>
        </p:txBody>
      </p:sp>
      <p:sp>
        <p:nvSpPr>
          <p:cNvPr id="11" name="Hexagon 10">
            <a:extLst>
              <a:ext uri="{FF2B5EF4-FFF2-40B4-BE49-F238E27FC236}">
                <a16:creationId xmlns:a16="http://schemas.microsoft.com/office/drawing/2014/main" id="{2E648EC8-64F0-45D0-9499-88BE98585010}"/>
              </a:ext>
            </a:extLst>
          </p:cNvPr>
          <p:cNvSpPr/>
          <p:nvPr/>
        </p:nvSpPr>
        <p:spPr>
          <a:xfrm>
            <a:off x="4181474" y="4564216"/>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LOW ATTENTION SPAN</a:t>
            </a:r>
          </a:p>
        </p:txBody>
      </p:sp>
      <p:sp>
        <p:nvSpPr>
          <p:cNvPr id="12" name="Hexagon 11">
            <a:extLst>
              <a:ext uri="{FF2B5EF4-FFF2-40B4-BE49-F238E27FC236}">
                <a16:creationId xmlns:a16="http://schemas.microsoft.com/office/drawing/2014/main" id="{C0A91FFE-868E-42F5-9E3C-AADC760307F8}"/>
              </a:ext>
            </a:extLst>
          </p:cNvPr>
          <p:cNvSpPr/>
          <p:nvPr/>
        </p:nvSpPr>
        <p:spPr>
          <a:xfrm>
            <a:off x="6313526"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IRRITABLE</a:t>
            </a:r>
          </a:p>
        </p:txBody>
      </p:sp>
      <p:sp>
        <p:nvSpPr>
          <p:cNvPr id="13" name="Hexagon 12">
            <a:extLst>
              <a:ext uri="{FF2B5EF4-FFF2-40B4-BE49-F238E27FC236}">
                <a16:creationId xmlns:a16="http://schemas.microsoft.com/office/drawing/2014/main" id="{160CE8F2-EB22-43B5-A2A1-44ED55A947D7}"/>
              </a:ext>
            </a:extLst>
          </p:cNvPr>
          <p:cNvSpPr/>
          <p:nvPr/>
        </p:nvSpPr>
        <p:spPr>
          <a:xfrm>
            <a:off x="6313526" y="4564216"/>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 WHELMED</a:t>
            </a:r>
          </a:p>
        </p:txBody>
      </p:sp>
      <p:sp>
        <p:nvSpPr>
          <p:cNvPr id="14" name="Hexagon 13">
            <a:extLst>
              <a:ext uri="{FF2B5EF4-FFF2-40B4-BE49-F238E27FC236}">
                <a16:creationId xmlns:a16="http://schemas.microsoft.com/office/drawing/2014/main" id="{2D579450-160C-425D-9DE6-1795091A4796}"/>
              </a:ext>
            </a:extLst>
          </p:cNvPr>
          <p:cNvSpPr/>
          <p:nvPr/>
        </p:nvSpPr>
        <p:spPr>
          <a:xfrm>
            <a:off x="8445577"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UNDER WHELMED</a:t>
            </a:r>
          </a:p>
        </p:txBody>
      </p:sp>
      <p:sp>
        <p:nvSpPr>
          <p:cNvPr id="15" name="Hexagon 14">
            <a:extLst>
              <a:ext uri="{FF2B5EF4-FFF2-40B4-BE49-F238E27FC236}">
                <a16:creationId xmlns:a16="http://schemas.microsoft.com/office/drawing/2014/main" id="{1E3605FC-D6B8-45B3-8338-FC54647438DD}"/>
              </a:ext>
            </a:extLst>
          </p:cNvPr>
          <p:cNvSpPr/>
          <p:nvPr/>
        </p:nvSpPr>
        <p:spPr>
          <a:xfrm>
            <a:off x="8460700" y="4564215"/>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CONSTANT ANXIETY</a:t>
            </a:r>
          </a:p>
        </p:txBody>
      </p:sp>
      <p:pic>
        <p:nvPicPr>
          <p:cNvPr id="7" name="Audio 6">
            <a:hlinkClick r:id="" action="ppaction://media"/>
            <a:extLst>
              <a:ext uri="{FF2B5EF4-FFF2-40B4-BE49-F238E27FC236}">
                <a16:creationId xmlns:a16="http://schemas.microsoft.com/office/drawing/2014/main" id="{C4502A22-2445-4D56-9055-74288DA4B9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4668609"/>
      </p:ext>
    </p:extLst>
  </p:cSld>
  <p:clrMapOvr>
    <a:masterClrMapping/>
  </p:clrMapOvr>
  <mc:AlternateContent xmlns:mc="http://schemas.openxmlformats.org/markup-compatibility/2006" xmlns:p14="http://schemas.microsoft.com/office/powerpoint/2010/main">
    <mc:Choice Requires="p14">
      <p:transition spd="slow" p14:dur="2000" advTm="40899"/>
    </mc:Choice>
    <mc:Fallback xmlns="">
      <p:transition spd="slow" advTm="4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5" grpId="0"/>
      <p:bldP spid="6"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E2BB34E1-ED42-4A73-8257-6A5FAD959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60" y="1385887"/>
            <a:ext cx="4438545" cy="5274735"/>
          </a:xfrm>
          <a:prstGeom prst="rect">
            <a:avLst/>
          </a:prstGeom>
        </p:spPr>
      </p:pic>
      <p:pic>
        <p:nvPicPr>
          <p:cNvPr id="4098" name="Picture 2">
            <a:extLst>
              <a:ext uri="{FF2B5EF4-FFF2-40B4-BE49-F238E27FC236}">
                <a16:creationId xmlns:a16="http://schemas.microsoft.com/office/drawing/2014/main" id="{6E4490E1-C948-4AFE-A477-78DCE5523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7928" y="1385887"/>
            <a:ext cx="8774964" cy="2414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
            <a:extLst>
              <a:ext uri="{FF2B5EF4-FFF2-40B4-BE49-F238E27FC236}">
                <a16:creationId xmlns:a16="http://schemas.microsoft.com/office/drawing/2014/main" id="{836CE1E3-F562-4FFF-9A8C-932F3182E602}"/>
              </a:ext>
            </a:extLst>
          </p:cNvPr>
          <p:cNvSpPr>
            <a:spLocks noGrp="1"/>
          </p:cNvSpPr>
          <p:nvPr>
            <p:ph type="body" sz="quarter" idx="10"/>
          </p:nvPr>
        </p:nvSpPr>
        <p:spPr/>
        <p:txBody>
          <a:bodyPr>
            <a:normAutofit fontScale="92500" lnSpcReduction="10000"/>
          </a:bodyPr>
          <a:lstStyle/>
          <a:p>
            <a:r>
              <a:rPr lang="en-GB" dirty="0">
                <a:solidFill>
                  <a:srgbClr val="0C3261"/>
                </a:solidFill>
              </a:rPr>
              <a:t>Wellbeing: Depressing Statistics</a:t>
            </a:r>
          </a:p>
        </p:txBody>
      </p:sp>
      <p:sp>
        <p:nvSpPr>
          <p:cNvPr id="6" name="TextBox 5">
            <a:extLst>
              <a:ext uri="{FF2B5EF4-FFF2-40B4-BE49-F238E27FC236}">
                <a16:creationId xmlns:a16="http://schemas.microsoft.com/office/drawing/2014/main" id="{7C1C7217-8925-49BA-8AC0-46A963886A69}"/>
              </a:ext>
            </a:extLst>
          </p:cNvPr>
          <p:cNvSpPr txBox="1"/>
          <p:nvPr/>
        </p:nvSpPr>
        <p:spPr>
          <a:xfrm rot="21275129">
            <a:off x="5537546" y="4028847"/>
            <a:ext cx="4963279" cy="1938992"/>
          </a:xfrm>
          <a:prstGeom prst="rect">
            <a:avLst/>
          </a:prstGeom>
          <a:solidFill>
            <a:srgbClr val="C00000"/>
          </a:solidFill>
        </p:spPr>
        <p:txBody>
          <a:bodyPr wrap="square">
            <a:spAutoFit/>
          </a:bodyPr>
          <a:lstStyle/>
          <a:p>
            <a:pPr algn="ctr"/>
            <a:r>
              <a:rPr lang="en-GB" sz="2000" dirty="0">
                <a:solidFill>
                  <a:schemeClr val="bg1"/>
                </a:solidFill>
              </a:rPr>
              <a:t>One of the most important investigations of recent years revealed that average life expectancy of a person with severe autism is </a:t>
            </a:r>
            <a:r>
              <a:rPr lang="en-GB" sz="2000" b="1" dirty="0">
                <a:solidFill>
                  <a:schemeClr val="bg1"/>
                </a:solidFill>
              </a:rPr>
              <a:t>39.5 years</a:t>
            </a:r>
            <a:r>
              <a:rPr lang="en-GB" sz="2000" dirty="0">
                <a:solidFill>
                  <a:schemeClr val="bg1"/>
                </a:solidFill>
              </a:rPr>
              <a:t>, rising to only 58 years for those with high-functioning autism, or Asperger syndrome (thinkingautism.org)</a:t>
            </a:r>
            <a:endParaRPr lang="en-GB" sz="2000" b="1" dirty="0">
              <a:solidFill>
                <a:schemeClr val="bg1"/>
              </a:solidFill>
            </a:endParaRPr>
          </a:p>
        </p:txBody>
      </p:sp>
      <p:sp>
        <p:nvSpPr>
          <p:cNvPr id="8" name="TextBox 7">
            <a:extLst>
              <a:ext uri="{FF2B5EF4-FFF2-40B4-BE49-F238E27FC236}">
                <a16:creationId xmlns:a16="http://schemas.microsoft.com/office/drawing/2014/main" id="{EEEE761D-F2B2-4B73-9DBC-4C3635231B04}"/>
              </a:ext>
            </a:extLst>
          </p:cNvPr>
          <p:cNvSpPr txBox="1"/>
          <p:nvPr/>
        </p:nvSpPr>
        <p:spPr>
          <a:xfrm>
            <a:off x="7415410" y="6324100"/>
            <a:ext cx="3053442" cy="369332"/>
          </a:xfrm>
          <a:prstGeom prst="rect">
            <a:avLst/>
          </a:prstGeom>
          <a:noFill/>
        </p:spPr>
        <p:txBody>
          <a:bodyPr wrap="square">
            <a:spAutoFit/>
          </a:bodyPr>
          <a:lstStyle/>
          <a:p>
            <a:r>
              <a:rPr lang="en-GB" dirty="0"/>
              <a:t>https://www.autistica.org.uk/</a:t>
            </a:r>
          </a:p>
        </p:txBody>
      </p:sp>
      <p:pic>
        <p:nvPicPr>
          <p:cNvPr id="3" name="Audio 2">
            <a:hlinkClick r:id="" action="ppaction://media"/>
            <a:extLst>
              <a:ext uri="{FF2B5EF4-FFF2-40B4-BE49-F238E27FC236}">
                <a16:creationId xmlns:a16="http://schemas.microsoft.com/office/drawing/2014/main" id="{CFFB9B6F-213E-4EBC-89C3-E802662150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1139975"/>
      </p:ext>
    </p:extLst>
  </p:cSld>
  <p:clrMapOvr>
    <a:masterClrMapping/>
  </p:clrMapOvr>
  <mc:AlternateContent xmlns:mc="http://schemas.openxmlformats.org/markup-compatibility/2006" xmlns:p14="http://schemas.microsoft.com/office/powerpoint/2010/main">
    <mc:Choice Requires="p14">
      <p:transition spd="slow" p14:dur="2000" advTm="53786"/>
    </mc:Choice>
    <mc:Fallback xmlns="">
      <p:transition spd="slow" advTm="5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F0B20-93CF-4D03-A2AF-390A0B11AE9B}"/>
              </a:ext>
            </a:extLst>
          </p:cNvPr>
          <p:cNvSpPr>
            <a:spLocks noGrp="1"/>
          </p:cNvSpPr>
          <p:nvPr>
            <p:ph type="body" sz="quarter" idx="10"/>
          </p:nvPr>
        </p:nvSpPr>
        <p:spPr>
          <a:xfrm>
            <a:off x="3724275" y="482664"/>
            <a:ext cx="4743450" cy="437063"/>
          </a:xfrm>
        </p:spPr>
        <p:txBody>
          <a:bodyPr>
            <a:normAutofit fontScale="92500" lnSpcReduction="10000"/>
          </a:bodyPr>
          <a:lstStyle/>
          <a:p>
            <a:r>
              <a:rPr lang="en-GB" dirty="0">
                <a:solidFill>
                  <a:srgbClr val="0C3261"/>
                </a:solidFill>
              </a:rPr>
              <a:t>Autism &amp; Employment</a:t>
            </a:r>
          </a:p>
        </p:txBody>
      </p:sp>
      <p:sp>
        <p:nvSpPr>
          <p:cNvPr id="3" name="TextBox 2">
            <a:extLst>
              <a:ext uri="{FF2B5EF4-FFF2-40B4-BE49-F238E27FC236}">
                <a16:creationId xmlns:a16="http://schemas.microsoft.com/office/drawing/2014/main" id="{81C06394-9B28-4209-AA47-136924C238A9}"/>
              </a:ext>
            </a:extLst>
          </p:cNvPr>
          <p:cNvSpPr txBox="1"/>
          <p:nvPr/>
        </p:nvSpPr>
        <p:spPr>
          <a:xfrm>
            <a:off x="1600295" y="5150472"/>
            <a:ext cx="9751219" cy="1107996"/>
          </a:xfrm>
          <a:prstGeom prst="rect">
            <a:avLst/>
          </a:prstGeom>
          <a:noFill/>
        </p:spPr>
        <p:txBody>
          <a:bodyPr wrap="square" rtlCol="0">
            <a:spAutoFit/>
          </a:bodyPr>
          <a:lstStyle/>
          <a:p>
            <a:pPr algn="ctr"/>
            <a:r>
              <a:rPr lang="en-GB" sz="2400" b="1" dirty="0"/>
              <a:t>Why is this, when so many people with Autism have so many skills that they can bring to a business?</a:t>
            </a:r>
            <a:r>
              <a:rPr lang="en-GB" b="1" dirty="0"/>
              <a:t/>
            </a:r>
            <a:br>
              <a:rPr lang="en-GB" b="1" dirty="0"/>
            </a:br>
            <a:endParaRPr lang="en-GB" b="1" dirty="0"/>
          </a:p>
        </p:txBody>
      </p:sp>
      <p:pic>
        <p:nvPicPr>
          <p:cNvPr id="5" name="Picture 4" descr="A group of people holding papers&#10;&#10;Description automatically generated with low confidence">
            <a:extLst>
              <a:ext uri="{FF2B5EF4-FFF2-40B4-BE49-F238E27FC236}">
                <a16:creationId xmlns:a16="http://schemas.microsoft.com/office/drawing/2014/main" id="{5293CAB4-4314-4921-93A9-4CAA4ED9E43D}"/>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1067953" y="2214563"/>
            <a:ext cx="2461060" cy="1641075"/>
          </a:xfrm>
          <a:prstGeom prst="rect">
            <a:avLst/>
          </a:prstGeom>
          <a:ln w="28575">
            <a:solidFill>
              <a:srgbClr val="C4122D"/>
            </a:solidFill>
          </a:ln>
        </p:spPr>
      </p:pic>
      <p:sp>
        <p:nvSpPr>
          <p:cNvPr id="7" name="TextBox 6">
            <a:extLst>
              <a:ext uri="{FF2B5EF4-FFF2-40B4-BE49-F238E27FC236}">
                <a16:creationId xmlns:a16="http://schemas.microsoft.com/office/drawing/2014/main" id="{D8A9D268-6C94-4154-BEE4-2D389F8BA862}"/>
              </a:ext>
            </a:extLst>
          </p:cNvPr>
          <p:cNvSpPr txBox="1"/>
          <p:nvPr/>
        </p:nvSpPr>
        <p:spPr>
          <a:xfrm>
            <a:off x="1067953" y="3872002"/>
            <a:ext cx="2461060" cy="923330"/>
          </a:xfrm>
          <a:prstGeom prst="rect">
            <a:avLst/>
          </a:prstGeom>
          <a:noFill/>
        </p:spPr>
        <p:txBody>
          <a:bodyPr wrap="square" rtlCol="0">
            <a:spAutoFit/>
          </a:bodyPr>
          <a:lstStyle/>
          <a:p>
            <a:pPr algn="ctr"/>
            <a:r>
              <a:rPr lang="en-GB" dirty="0"/>
              <a:t>Over 80% of non-disabled adults are in work</a:t>
            </a:r>
          </a:p>
        </p:txBody>
      </p:sp>
      <p:pic>
        <p:nvPicPr>
          <p:cNvPr id="9" name="Picture 8" descr="A person in a wheelchair in front of a group of people&#10;&#10;Description automatically generated with medium confidence">
            <a:extLst>
              <a:ext uri="{FF2B5EF4-FFF2-40B4-BE49-F238E27FC236}">
                <a16:creationId xmlns:a16="http://schemas.microsoft.com/office/drawing/2014/main" id="{B73A7D11-42E6-467E-A8E5-5324A47606E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4865883" y="2214562"/>
            <a:ext cx="2460233" cy="1641075"/>
          </a:xfrm>
          <a:prstGeom prst="rect">
            <a:avLst/>
          </a:prstGeom>
          <a:ln w="28575">
            <a:solidFill>
              <a:srgbClr val="C4122D"/>
            </a:solidFill>
          </a:ln>
        </p:spPr>
      </p:pic>
      <p:sp>
        <p:nvSpPr>
          <p:cNvPr id="12" name="TextBox 11">
            <a:extLst>
              <a:ext uri="{FF2B5EF4-FFF2-40B4-BE49-F238E27FC236}">
                <a16:creationId xmlns:a16="http://schemas.microsoft.com/office/drawing/2014/main" id="{8DC73136-EA51-4420-B843-4EEBCC9681EE}"/>
              </a:ext>
            </a:extLst>
          </p:cNvPr>
          <p:cNvSpPr txBox="1"/>
          <p:nvPr/>
        </p:nvSpPr>
        <p:spPr>
          <a:xfrm>
            <a:off x="4865056" y="3872002"/>
            <a:ext cx="2461060" cy="646331"/>
          </a:xfrm>
          <a:prstGeom prst="rect">
            <a:avLst/>
          </a:prstGeom>
          <a:noFill/>
        </p:spPr>
        <p:txBody>
          <a:bodyPr wrap="square" rtlCol="0">
            <a:spAutoFit/>
          </a:bodyPr>
          <a:lstStyle/>
          <a:p>
            <a:pPr algn="ctr"/>
            <a:r>
              <a:rPr lang="en-GB" dirty="0"/>
              <a:t>Around ½ of disabled adults are in work</a:t>
            </a:r>
          </a:p>
        </p:txBody>
      </p:sp>
      <p:pic>
        <p:nvPicPr>
          <p:cNvPr id="13" name="Picture 12" descr="A computer on a desk&#10;&#10;Description automatically generated with low confidence">
            <a:extLst>
              <a:ext uri="{FF2B5EF4-FFF2-40B4-BE49-F238E27FC236}">
                <a16:creationId xmlns:a16="http://schemas.microsoft.com/office/drawing/2014/main" id="{816F982A-C826-4DD3-A1D6-C39D2A972CDD}"/>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8663814" y="2198197"/>
            <a:ext cx="2460233" cy="1657440"/>
          </a:xfrm>
          <a:prstGeom prst="rect">
            <a:avLst/>
          </a:prstGeom>
          <a:ln w="28575">
            <a:solidFill>
              <a:srgbClr val="C4122D"/>
            </a:solidFill>
          </a:ln>
        </p:spPr>
      </p:pic>
      <p:sp>
        <p:nvSpPr>
          <p:cNvPr id="16" name="TextBox 15">
            <a:extLst>
              <a:ext uri="{FF2B5EF4-FFF2-40B4-BE49-F238E27FC236}">
                <a16:creationId xmlns:a16="http://schemas.microsoft.com/office/drawing/2014/main" id="{EA974AA6-BAF6-4F82-8221-D2F3DD73F8F8}"/>
              </a:ext>
            </a:extLst>
          </p:cNvPr>
          <p:cNvSpPr txBox="1"/>
          <p:nvPr/>
        </p:nvSpPr>
        <p:spPr>
          <a:xfrm>
            <a:off x="8662159" y="3869925"/>
            <a:ext cx="2461060" cy="923330"/>
          </a:xfrm>
          <a:prstGeom prst="rect">
            <a:avLst/>
          </a:prstGeom>
          <a:noFill/>
        </p:spPr>
        <p:txBody>
          <a:bodyPr wrap="square" rtlCol="0">
            <a:spAutoFit/>
          </a:bodyPr>
          <a:lstStyle/>
          <a:p>
            <a:pPr algn="ctr"/>
            <a:r>
              <a:rPr lang="en-GB" dirty="0"/>
              <a:t>Only 22% of autistic adults are in employment</a:t>
            </a:r>
          </a:p>
        </p:txBody>
      </p:sp>
      <p:sp>
        <p:nvSpPr>
          <p:cNvPr id="4" name="TextBox 3">
            <a:extLst>
              <a:ext uri="{FF2B5EF4-FFF2-40B4-BE49-F238E27FC236}">
                <a16:creationId xmlns:a16="http://schemas.microsoft.com/office/drawing/2014/main" id="{797B81E5-A55E-4270-9B45-589258FD302F}"/>
              </a:ext>
            </a:extLst>
          </p:cNvPr>
          <p:cNvSpPr txBox="1"/>
          <p:nvPr/>
        </p:nvSpPr>
        <p:spPr>
          <a:xfrm>
            <a:off x="6876221" y="6221447"/>
            <a:ext cx="3571875" cy="307777"/>
          </a:xfrm>
          <a:prstGeom prst="rect">
            <a:avLst/>
          </a:prstGeom>
          <a:noFill/>
        </p:spPr>
        <p:txBody>
          <a:bodyPr wrap="square" rtlCol="0">
            <a:spAutoFit/>
          </a:bodyPr>
          <a:lstStyle/>
          <a:p>
            <a:r>
              <a:rPr lang="en-GB" sz="1400" b="0" i="0" dirty="0">
                <a:solidFill>
                  <a:srgbClr val="3F3F3F"/>
                </a:solidFill>
                <a:effectLst/>
                <a:latin typeface="hero-new"/>
              </a:rPr>
              <a:t>The Office for National Statistics (ONS) Feb 21</a:t>
            </a:r>
            <a:endParaRPr lang="en-GB" sz="1400" dirty="0"/>
          </a:p>
        </p:txBody>
      </p:sp>
      <p:pic>
        <p:nvPicPr>
          <p:cNvPr id="8" name="Audio 7">
            <a:hlinkClick r:id="" action="ppaction://media"/>
            <a:extLst>
              <a:ext uri="{FF2B5EF4-FFF2-40B4-BE49-F238E27FC236}">
                <a16:creationId xmlns:a16="http://schemas.microsoft.com/office/drawing/2014/main" id="{AE711DE0-C8D2-40B8-841B-056B49AA8E2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3051926"/>
      </p:ext>
    </p:extLst>
  </p:cSld>
  <p:clrMapOvr>
    <a:masterClrMapping/>
  </p:clrMapOvr>
  <mc:AlternateContent xmlns:mc="http://schemas.openxmlformats.org/markup-compatibility/2006" xmlns:p14="http://schemas.microsoft.com/office/powerpoint/2010/main">
    <mc:Choice Requires="p14">
      <p:transition spd="slow" p14:dur="2000" advTm="39530"/>
    </mc:Choice>
    <mc:Fallback xmlns="">
      <p:transition spd="slow" advTm="3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3" grpId="0"/>
      <p:bldP spid="7"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35C4C-9BD6-49AC-A24C-8E4AD462F50D}"/>
              </a:ext>
            </a:extLst>
          </p:cNvPr>
          <p:cNvSpPr>
            <a:spLocks noGrp="1"/>
          </p:cNvSpPr>
          <p:nvPr>
            <p:ph type="body" sz="quarter" idx="10"/>
          </p:nvPr>
        </p:nvSpPr>
        <p:spPr/>
        <p:txBody>
          <a:bodyPr>
            <a:normAutofit lnSpcReduction="10000"/>
          </a:bodyPr>
          <a:lstStyle/>
          <a:p>
            <a:r>
              <a:rPr lang="en-GB" dirty="0">
                <a:solidFill>
                  <a:srgbClr val="0C3261"/>
                </a:solidFill>
              </a:rPr>
              <a:t>Autism &amp; Employment: We Put Up Barriers </a:t>
            </a:r>
          </a:p>
          <a:p>
            <a:endParaRPr lang="en-GB" dirty="0">
              <a:solidFill>
                <a:srgbClr val="0C3261"/>
              </a:solidFill>
            </a:endParaRPr>
          </a:p>
        </p:txBody>
      </p:sp>
      <p:pic>
        <p:nvPicPr>
          <p:cNvPr id="4" name="Picture 3" descr="A picture containing text, furniture, seat, clipart&#10;&#10;Description automatically generated">
            <a:extLst>
              <a:ext uri="{FF2B5EF4-FFF2-40B4-BE49-F238E27FC236}">
                <a16:creationId xmlns:a16="http://schemas.microsoft.com/office/drawing/2014/main" id="{360DFAEC-BB93-4FBE-949D-60744E4FE5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281113" y="1366063"/>
            <a:ext cx="4329735" cy="2428876"/>
          </a:xfrm>
          <a:prstGeom prst="rect">
            <a:avLst/>
          </a:prstGeom>
        </p:spPr>
      </p:pic>
      <p:sp>
        <p:nvSpPr>
          <p:cNvPr id="5" name="TextBox 4">
            <a:extLst>
              <a:ext uri="{FF2B5EF4-FFF2-40B4-BE49-F238E27FC236}">
                <a16:creationId xmlns:a16="http://schemas.microsoft.com/office/drawing/2014/main" id="{DEDF3F8B-2122-4F03-8E43-1733A2ADB91B}"/>
              </a:ext>
            </a:extLst>
          </p:cNvPr>
          <p:cNvSpPr txBox="1"/>
          <p:nvPr/>
        </p:nvSpPr>
        <p:spPr>
          <a:xfrm>
            <a:off x="800099" y="2211169"/>
            <a:ext cx="1643064" cy="369332"/>
          </a:xfrm>
          <a:prstGeom prst="rect">
            <a:avLst/>
          </a:prstGeom>
          <a:solidFill>
            <a:srgbClr val="C00000"/>
          </a:solidFill>
        </p:spPr>
        <p:txBody>
          <a:bodyPr wrap="square" rtlCol="0">
            <a:spAutoFit/>
          </a:bodyPr>
          <a:lstStyle/>
          <a:p>
            <a:r>
              <a:rPr lang="en-GB" dirty="0">
                <a:solidFill>
                  <a:schemeClr val="bg1"/>
                </a:solidFill>
              </a:rPr>
              <a:t>Role Definition</a:t>
            </a:r>
          </a:p>
        </p:txBody>
      </p:sp>
      <p:sp>
        <p:nvSpPr>
          <p:cNvPr id="6" name="TextBox 5">
            <a:extLst>
              <a:ext uri="{FF2B5EF4-FFF2-40B4-BE49-F238E27FC236}">
                <a16:creationId xmlns:a16="http://schemas.microsoft.com/office/drawing/2014/main" id="{F87DD937-C639-4292-A793-74BE41657D4E}"/>
              </a:ext>
            </a:extLst>
          </p:cNvPr>
          <p:cNvSpPr txBox="1"/>
          <p:nvPr/>
        </p:nvSpPr>
        <p:spPr>
          <a:xfrm>
            <a:off x="4789315" y="2211169"/>
            <a:ext cx="1911523" cy="369332"/>
          </a:xfrm>
          <a:prstGeom prst="rect">
            <a:avLst/>
          </a:prstGeom>
          <a:solidFill>
            <a:srgbClr val="C00000"/>
          </a:solidFill>
        </p:spPr>
        <p:txBody>
          <a:bodyPr wrap="square" rtlCol="0">
            <a:spAutoFit/>
          </a:bodyPr>
          <a:lstStyle/>
          <a:p>
            <a:pPr algn="ctr"/>
            <a:r>
              <a:rPr lang="en-GB" dirty="0">
                <a:solidFill>
                  <a:schemeClr val="bg1"/>
                </a:solidFill>
              </a:rPr>
              <a:t>Interview Anxiety</a:t>
            </a:r>
          </a:p>
        </p:txBody>
      </p:sp>
      <p:pic>
        <p:nvPicPr>
          <p:cNvPr id="7" name="Picture 6" descr="A picture containing text, furniture, seat, clipart&#10;&#10;Description automatically generated">
            <a:extLst>
              <a:ext uri="{FF2B5EF4-FFF2-40B4-BE49-F238E27FC236}">
                <a16:creationId xmlns:a16="http://schemas.microsoft.com/office/drawing/2014/main" id="{7261AE32-B921-4762-B653-E4E30AB49D6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495304" y="1366063"/>
            <a:ext cx="4329735" cy="2428876"/>
          </a:xfrm>
          <a:prstGeom prst="rect">
            <a:avLst/>
          </a:prstGeom>
        </p:spPr>
      </p:pic>
      <p:sp>
        <p:nvSpPr>
          <p:cNvPr id="8" name="TextBox 7">
            <a:extLst>
              <a:ext uri="{FF2B5EF4-FFF2-40B4-BE49-F238E27FC236}">
                <a16:creationId xmlns:a16="http://schemas.microsoft.com/office/drawing/2014/main" id="{6EF0E580-B843-40DF-8F6B-633AE01BBC7F}"/>
              </a:ext>
            </a:extLst>
          </p:cNvPr>
          <p:cNvSpPr txBox="1"/>
          <p:nvPr/>
        </p:nvSpPr>
        <p:spPr>
          <a:xfrm>
            <a:off x="2051805" y="4640045"/>
            <a:ext cx="1911523" cy="369332"/>
          </a:xfrm>
          <a:prstGeom prst="rect">
            <a:avLst/>
          </a:prstGeom>
          <a:solidFill>
            <a:srgbClr val="C00000"/>
          </a:solidFill>
        </p:spPr>
        <p:txBody>
          <a:bodyPr wrap="square" rtlCol="0">
            <a:spAutoFit/>
          </a:bodyPr>
          <a:lstStyle/>
          <a:p>
            <a:pPr algn="ctr"/>
            <a:r>
              <a:rPr lang="en-GB" dirty="0">
                <a:solidFill>
                  <a:schemeClr val="bg1"/>
                </a:solidFill>
              </a:rPr>
              <a:t>Travel and Times</a:t>
            </a:r>
          </a:p>
        </p:txBody>
      </p:sp>
      <p:pic>
        <p:nvPicPr>
          <p:cNvPr id="9" name="Picture 8" descr="A picture containing text, furniture, seat, clipart&#10;&#10;Description automatically generated">
            <a:extLst>
              <a:ext uri="{FF2B5EF4-FFF2-40B4-BE49-F238E27FC236}">
                <a16:creationId xmlns:a16="http://schemas.microsoft.com/office/drawing/2014/main" id="{DA243AC5-8F60-4569-B622-143AFC02092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3007566" y="3794939"/>
            <a:ext cx="4329735" cy="2428876"/>
          </a:xfrm>
          <a:prstGeom prst="rect">
            <a:avLst/>
          </a:prstGeom>
        </p:spPr>
      </p:pic>
      <p:sp>
        <p:nvSpPr>
          <p:cNvPr id="10" name="TextBox 9">
            <a:extLst>
              <a:ext uri="{FF2B5EF4-FFF2-40B4-BE49-F238E27FC236}">
                <a16:creationId xmlns:a16="http://schemas.microsoft.com/office/drawing/2014/main" id="{CAC82A00-4F3B-4738-B99F-9BA88C28DE5D}"/>
              </a:ext>
            </a:extLst>
          </p:cNvPr>
          <p:cNvSpPr txBox="1"/>
          <p:nvPr/>
        </p:nvSpPr>
        <p:spPr>
          <a:xfrm>
            <a:off x="6632093" y="4640045"/>
            <a:ext cx="1911523" cy="369332"/>
          </a:xfrm>
          <a:prstGeom prst="rect">
            <a:avLst/>
          </a:prstGeom>
          <a:solidFill>
            <a:srgbClr val="C00000"/>
          </a:solidFill>
        </p:spPr>
        <p:txBody>
          <a:bodyPr wrap="square" rtlCol="0">
            <a:spAutoFit/>
          </a:bodyPr>
          <a:lstStyle/>
          <a:p>
            <a:pPr algn="ctr"/>
            <a:r>
              <a:rPr lang="en-GB" dirty="0">
                <a:solidFill>
                  <a:schemeClr val="bg1"/>
                </a:solidFill>
              </a:rPr>
              <a:t>Workplace Culture</a:t>
            </a:r>
          </a:p>
        </p:txBody>
      </p:sp>
      <p:pic>
        <p:nvPicPr>
          <p:cNvPr id="11" name="Picture 10" descr="A picture containing text, furniture, seat, clipart&#10;&#10;Description automatically generated">
            <a:extLst>
              <a:ext uri="{FF2B5EF4-FFF2-40B4-BE49-F238E27FC236}">
                <a16:creationId xmlns:a16="http://schemas.microsoft.com/office/drawing/2014/main" id="{BB214B19-89B8-4E3C-9F16-BF07556C550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7446216" y="3794939"/>
            <a:ext cx="4329735" cy="2428876"/>
          </a:xfrm>
          <a:prstGeom prst="rect">
            <a:avLst/>
          </a:prstGeom>
        </p:spPr>
      </p:pic>
      <p:sp>
        <p:nvSpPr>
          <p:cNvPr id="3" name="TextBox 2">
            <a:extLst>
              <a:ext uri="{FF2B5EF4-FFF2-40B4-BE49-F238E27FC236}">
                <a16:creationId xmlns:a16="http://schemas.microsoft.com/office/drawing/2014/main" id="{AE95ED70-033C-49DC-92C4-3EFBB67F9E8F}"/>
              </a:ext>
            </a:extLst>
          </p:cNvPr>
          <p:cNvSpPr txBox="1"/>
          <p:nvPr/>
        </p:nvSpPr>
        <p:spPr>
          <a:xfrm>
            <a:off x="2869812" y="6341538"/>
            <a:ext cx="6741271" cy="369332"/>
          </a:xfrm>
          <a:prstGeom prst="rect">
            <a:avLst/>
          </a:prstGeom>
          <a:noFill/>
        </p:spPr>
        <p:txBody>
          <a:bodyPr wrap="square" rtlCol="0">
            <a:spAutoFit/>
          </a:bodyPr>
          <a:lstStyle/>
          <a:p>
            <a:r>
              <a:rPr lang="en-GB" dirty="0"/>
              <a:t>Because unknowingly, we set up barriers to people with Autism</a:t>
            </a:r>
          </a:p>
        </p:txBody>
      </p:sp>
      <p:pic>
        <p:nvPicPr>
          <p:cNvPr id="13" name="Audio 12">
            <a:hlinkClick r:id="" action="ppaction://media"/>
            <a:extLst>
              <a:ext uri="{FF2B5EF4-FFF2-40B4-BE49-F238E27FC236}">
                <a16:creationId xmlns:a16="http://schemas.microsoft.com/office/drawing/2014/main" id="{EB39C47D-A81F-4CC2-98F7-BA709A0939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1895512"/>
      </p:ext>
    </p:extLst>
  </p:cSld>
  <p:clrMapOvr>
    <a:masterClrMapping/>
  </p:clrMapOvr>
  <mc:AlternateContent xmlns:mc="http://schemas.openxmlformats.org/markup-compatibility/2006" xmlns:p14="http://schemas.microsoft.com/office/powerpoint/2010/main">
    <mc:Choice Requires="p14">
      <p:transition spd="slow" p14:dur="2000" advTm="30497"/>
    </mc:Choice>
    <mc:Fallback xmlns="">
      <p:transition spd="slow" advTm="3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832B3-5BFE-4A79-A9A2-CC70689BE56F}"/>
              </a:ext>
            </a:extLst>
          </p:cNvPr>
          <p:cNvSpPr>
            <a:spLocks noGrp="1"/>
          </p:cNvSpPr>
          <p:nvPr>
            <p:ph type="body" sz="quarter" idx="10"/>
          </p:nvPr>
        </p:nvSpPr>
        <p:spPr/>
        <p:txBody>
          <a:bodyPr>
            <a:normAutofit fontScale="92500" lnSpcReduction="10000"/>
          </a:bodyPr>
          <a:lstStyle/>
          <a:p>
            <a:r>
              <a:rPr lang="en-GB" dirty="0">
                <a:solidFill>
                  <a:srgbClr val="0C3261"/>
                </a:solidFill>
              </a:rPr>
              <a:t>Autism: The Positives</a:t>
            </a:r>
          </a:p>
        </p:txBody>
      </p:sp>
      <p:sp>
        <p:nvSpPr>
          <p:cNvPr id="3" name="TextBox 2">
            <a:extLst>
              <a:ext uri="{FF2B5EF4-FFF2-40B4-BE49-F238E27FC236}">
                <a16:creationId xmlns:a16="http://schemas.microsoft.com/office/drawing/2014/main" id="{6A6546AE-A0B7-4265-8E07-75A1F45FA8C0}"/>
              </a:ext>
            </a:extLst>
          </p:cNvPr>
          <p:cNvSpPr txBox="1"/>
          <p:nvPr/>
        </p:nvSpPr>
        <p:spPr>
          <a:xfrm>
            <a:off x="657225" y="1814513"/>
            <a:ext cx="10987088" cy="369332"/>
          </a:xfrm>
          <a:prstGeom prst="rect">
            <a:avLst/>
          </a:prstGeom>
          <a:noFill/>
        </p:spPr>
        <p:txBody>
          <a:bodyPr wrap="square" rtlCol="0">
            <a:spAutoFit/>
          </a:bodyPr>
          <a:lstStyle/>
          <a:p>
            <a:pPr algn="ctr"/>
            <a:r>
              <a:rPr lang="en-GB" dirty="0"/>
              <a:t>Many people with Autism have fantastic skills such as:</a:t>
            </a:r>
          </a:p>
        </p:txBody>
      </p:sp>
      <p:sp>
        <p:nvSpPr>
          <p:cNvPr id="4" name="TextBox 3">
            <a:extLst>
              <a:ext uri="{FF2B5EF4-FFF2-40B4-BE49-F238E27FC236}">
                <a16:creationId xmlns:a16="http://schemas.microsoft.com/office/drawing/2014/main" id="{A6BD51F4-52CD-467B-9503-90D9A674C6F8}"/>
              </a:ext>
            </a:extLst>
          </p:cNvPr>
          <p:cNvSpPr txBox="1"/>
          <p:nvPr/>
        </p:nvSpPr>
        <p:spPr>
          <a:xfrm>
            <a:off x="951667" y="2400300"/>
            <a:ext cx="2200275" cy="369332"/>
          </a:xfrm>
          <a:prstGeom prst="rect">
            <a:avLst/>
          </a:prstGeom>
          <a:solidFill>
            <a:srgbClr val="173745"/>
          </a:solidFill>
        </p:spPr>
        <p:txBody>
          <a:bodyPr wrap="square" rtlCol="0">
            <a:spAutoFit/>
          </a:bodyPr>
          <a:lstStyle/>
          <a:p>
            <a:pPr algn="ctr"/>
            <a:r>
              <a:rPr lang="en-GB" dirty="0">
                <a:solidFill>
                  <a:schemeClr val="bg1"/>
                </a:solidFill>
              </a:rPr>
              <a:t>Attention to detail</a:t>
            </a:r>
          </a:p>
        </p:txBody>
      </p:sp>
      <p:sp>
        <p:nvSpPr>
          <p:cNvPr id="9" name="TextBox 8">
            <a:extLst>
              <a:ext uri="{FF2B5EF4-FFF2-40B4-BE49-F238E27FC236}">
                <a16:creationId xmlns:a16="http://schemas.microsoft.com/office/drawing/2014/main" id="{A14D8600-FA0A-4B3B-B002-6C8CD2B70FEB}"/>
              </a:ext>
            </a:extLst>
          </p:cNvPr>
          <p:cNvSpPr txBox="1"/>
          <p:nvPr/>
        </p:nvSpPr>
        <p:spPr>
          <a:xfrm>
            <a:off x="951667" y="2986087"/>
            <a:ext cx="2200275" cy="369332"/>
          </a:xfrm>
          <a:prstGeom prst="rect">
            <a:avLst/>
          </a:prstGeom>
          <a:solidFill>
            <a:srgbClr val="173745"/>
          </a:solidFill>
        </p:spPr>
        <p:txBody>
          <a:bodyPr wrap="square" rtlCol="0">
            <a:spAutoFit/>
          </a:bodyPr>
          <a:lstStyle/>
          <a:p>
            <a:pPr algn="ctr"/>
            <a:r>
              <a:rPr lang="en-GB" dirty="0">
                <a:solidFill>
                  <a:schemeClr val="bg1"/>
                </a:solidFill>
              </a:rPr>
              <a:t>Deep Focus</a:t>
            </a:r>
          </a:p>
        </p:txBody>
      </p:sp>
      <p:sp>
        <p:nvSpPr>
          <p:cNvPr id="10" name="TextBox 9">
            <a:extLst>
              <a:ext uri="{FF2B5EF4-FFF2-40B4-BE49-F238E27FC236}">
                <a16:creationId xmlns:a16="http://schemas.microsoft.com/office/drawing/2014/main" id="{E1CD37F5-1119-4733-809E-A820C57015DF}"/>
              </a:ext>
            </a:extLst>
          </p:cNvPr>
          <p:cNvSpPr txBox="1"/>
          <p:nvPr/>
        </p:nvSpPr>
        <p:spPr>
          <a:xfrm>
            <a:off x="951667" y="3588306"/>
            <a:ext cx="2200275" cy="369332"/>
          </a:xfrm>
          <a:prstGeom prst="rect">
            <a:avLst/>
          </a:prstGeom>
          <a:solidFill>
            <a:srgbClr val="173745"/>
          </a:solidFill>
        </p:spPr>
        <p:txBody>
          <a:bodyPr wrap="square" rtlCol="0">
            <a:spAutoFit/>
          </a:bodyPr>
          <a:lstStyle/>
          <a:p>
            <a:pPr algn="ctr"/>
            <a:r>
              <a:rPr lang="en-GB" dirty="0">
                <a:solidFill>
                  <a:schemeClr val="bg1"/>
                </a:solidFill>
              </a:rPr>
              <a:t>Observational Skills</a:t>
            </a:r>
          </a:p>
        </p:txBody>
      </p:sp>
      <p:sp>
        <p:nvSpPr>
          <p:cNvPr id="11" name="TextBox 10">
            <a:extLst>
              <a:ext uri="{FF2B5EF4-FFF2-40B4-BE49-F238E27FC236}">
                <a16:creationId xmlns:a16="http://schemas.microsoft.com/office/drawing/2014/main" id="{1DA13251-57E2-4489-B852-9B932E7D6876}"/>
              </a:ext>
            </a:extLst>
          </p:cNvPr>
          <p:cNvSpPr txBox="1"/>
          <p:nvPr/>
        </p:nvSpPr>
        <p:spPr>
          <a:xfrm>
            <a:off x="951667" y="4190525"/>
            <a:ext cx="2200275" cy="369332"/>
          </a:xfrm>
          <a:prstGeom prst="rect">
            <a:avLst/>
          </a:prstGeom>
          <a:solidFill>
            <a:srgbClr val="173745"/>
          </a:solidFill>
        </p:spPr>
        <p:txBody>
          <a:bodyPr wrap="square" rtlCol="0">
            <a:spAutoFit/>
          </a:bodyPr>
          <a:lstStyle/>
          <a:p>
            <a:pPr algn="ctr"/>
            <a:r>
              <a:rPr lang="en-GB" dirty="0">
                <a:solidFill>
                  <a:schemeClr val="bg1"/>
                </a:solidFill>
              </a:rPr>
              <a:t>Absorb Facts</a:t>
            </a:r>
          </a:p>
        </p:txBody>
      </p:sp>
      <p:sp>
        <p:nvSpPr>
          <p:cNvPr id="12" name="TextBox 11">
            <a:extLst>
              <a:ext uri="{FF2B5EF4-FFF2-40B4-BE49-F238E27FC236}">
                <a16:creationId xmlns:a16="http://schemas.microsoft.com/office/drawing/2014/main" id="{3D25F56E-14CE-443C-9019-315425A2D1AC}"/>
              </a:ext>
            </a:extLst>
          </p:cNvPr>
          <p:cNvSpPr txBox="1"/>
          <p:nvPr/>
        </p:nvSpPr>
        <p:spPr>
          <a:xfrm>
            <a:off x="951667" y="4794888"/>
            <a:ext cx="2200275" cy="369332"/>
          </a:xfrm>
          <a:prstGeom prst="rect">
            <a:avLst/>
          </a:prstGeom>
          <a:solidFill>
            <a:srgbClr val="173745"/>
          </a:solidFill>
        </p:spPr>
        <p:txBody>
          <a:bodyPr wrap="square" rtlCol="0">
            <a:spAutoFit/>
          </a:bodyPr>
          <a:lstStyle/>
          <a:p>
            <a:pPr algn="ctr"/>
            <a:r>
              <a:rPr lang="en-GB" dirty="0">
                <a:solidFill>
                  <a:schemeClr val="bg1"/>
                </a:solidFill>
              </a:rPr>
              <a:t>Visual Skills</a:t>
            </a:r>
          </a:p>
        </p:txBody>
      </p:sp>
      <p:sp>
        <p:nvSpPr>
          <p:cNvPr id="13" name="TextBox 12">
            <a:extLst>
              <a:ext uri="{FF2B5EF4-FFF2-40B4-BE49-F238E27FC236}">
                <a16:creationId xmlns:a16="http://schemas.microsoft.com/office/drawing/2014/main" id="{73C83E80-69C7-4CFB-B265-BE8E766E08D8}"/>
              </a:ext>
            </a:extLst>
          </p:cNvPr>
          <p:cNvSpPr txBox="1"/>
          <p:nvPr/>
        </p:nvSpPr>
        <p:spPr>
          <a:xfrm>
            <a:off x="951667" y="5399251"/>
            <a:ext cx="2200275" cy="369332"/>
          </a:xfrm>
          <a:prstGeom prst="rect">
            <a:avLst/>
          </a:prstGeom>
          <a:solidFill>
            <a:srgbClr val="173745"/>
          </a:solidFill>
        </p:spPr>
        <p:txBody>
          <a:bodyPr wrap="square" rtlCol="0">
            <a:spAutoFit/>
          </a:bodyPr>
          <a:lstStyle/>
          <a:p>
            <a:pPr algn="ctr"/>
            <a:r>
              <a:rPr lang="en-GB" dirty="0">
                <a:solidFill>
                  <a:schemeClr val="bg1"/>
                </a:solidFill>
              </a:rPr>
              <a:t>Expertise</a:t>
            </a:r>
          </a:p>
        </p:txBody>
      </p:sp>
      <p:sp>
        <p:nvSpPr>
          <p:cNvPr id="14" name="TextBox 13">
            <a:extLst>
              <a:ext uri="{FF2B5EF4-FFF2-40B4-BE49-F238E27FC236}">
                <a16:creationId xmlns:a16="http://schemas.microsoft.com/office/drawing/2014/main" id="{D69CE1AC-0B62-4E89-A882-12940BB8E191}"/>
              </a:ext>
            </a:extLst>
          </p:cNvPr>
          <p:cNvSpPr txBox="1"/>
          <p:nvPr/>
        </p:nvSpPr>
        <p:spPr>
          <a:xfrm>
            <a:off x="3532942" y="2400300"/>
            <a:ext cx="2200275" cy="369332"/>
          </a:xfrm>
          <a:prstGeom prst="rect">
            <a:avLst/>
          </a:prstGeom>
          <a:solidFill>
            <a:srgbClr val="173745"/>
          </a:solidFill>
        </p:spPr>
        <p:txBody>
          <a:bodyPr wrap="square" rtlCol="0">
            <a:spAutoFit/>
          </a:bodyPr>
          <a:lstStyle/>
          <a:p>
            <a:pPr algn="ctr"/>
            <a:r>
              <a:rPr lang="en-GB" dirty="0">
                <a:solidFill>
                  <a:schemeClr val="bg1"/>
                </a:solidFill>
              </a:rPr>
              <a:t>Methodical</a:t>
            </a:r>
          </a:p>
        </p:txBody>
      </p:sp>
      <p:sp>
        <p:nvSpPr>
          <p:cNvPr id="15" name="TextBox 14">
            <a:extLst>
              <a:ext uri="{FF2B5EF4-FFF2-40B4-BE49-F238E27FC236}">
                <a16:creationId xmlns:a16="http://schemas.microsoft.com/office/drawing/2014/main" id="{A9F254E7-5C6C-4DB1-845F-2C6DB05A3DA4}"/>
              </a:ext>
            </a:extLst>
          </p:cNvPr>
          <p:cNvSpPr txBox="1"/>
          <p:nvPr/>
        </p:nvSpPr>
        <p:spPr>
          <a:xfrm>
            <a:off x="3532942" y="2986087"/>
            <a:ext cx="2200275" cy="369332"/>
          </a:xfrm>
          <a:prstGeom prst="rect">
            <a:avLst/>
          </a:prstGeom>
          <a:solidFill>
            <a:srgbClr val="173745"/>
          </a:solidFill>
        </p:spPr>
        <p:txBody>
          <a:bodyPr wrap="square" rtlCol="0">
            <a:spAutoFit/>
          </a:bodyPr>
          <a:lstStyle/>
          <a:p>
            <a:pPr algn="ctr"/>
            <a:r>
              <a:rPr lang="en-GB" dirty="0">
                <a:solidFill>
                  <a:schemeClr val="bg1"/>
                </a:solidFill>
              </a:rPr>
              <a:t>Novel Approaches</a:t>
            </a:r>
          </a:p>
        </p:txBody>
      </p:sp>
      <p:sp>
        <p:nvSpPr>
          <p:cNvPr id="17" name="TextBox 16">
            <a:extLst>
              <a:ext uri="{FF2B5EF4-FFF2-40B4-BE49-F238E27FC236}">
                <a16:creationId xmlns:a16="http://schemas.microsoft.com/office/drawing/2014/main" id="{045D3DB3-B184-4F87-BAAC-0DAA76BEA307}"/>
              </a:ext>
            </a:extLst>
          </p:cNvPr>
          <p:cNvSpPr txBox="1"/>
          <p:nvPr/>
        </p:nvSpPr>
        <p:spPr>
          <a:xfrm>
            <a:off x="3532942" y="3581874"/>
            <a:ext cx="2200275" cy="369332"/>
          </a:xfrm>
          <a:prstGeom prst="rect">
            <a:avLst/>
          </a:prstGeom>
          <a:solidFill>
            <a:srgbClr val="173745"/>
          </a:solidFill>
        </p:spPr>
        <p:txBody>
          <a:bodyPr wrap="square" rtlCol="0">
            <a:spAutoFit/>
          </a:bodyPr>
          <a:lstStyle/>
          <a:p>
            <a:pPr algn="ctr"/>
            <a:r>
              <a:rPr lang="en-GB" dirty="0">
                <a:solidFill>
                  <a:schemeClr val="bg1"/>
                </a:solidFill>
              </a:rPr>
              <a:t>Creativity</a:t>
            </a:r>
          </a:p>
        </p:txBody>
      </p:sp>
      <p:sp>
        <p:nvSpPr>
          <p:cNvPr id="19" name="TextBox 18">
            <a:extLst>
              <a:ext uri="{FF2B5EF4-FFF2-40B4-BE49-F238E27FC236}">
                <a16:creationId xmlns:a16="http://schemas.microsoft.com/office/drawing/2014/main" id="{A0897DF1-8814-4CF3-AA52-333A9D17D65F}"/>
              </a:ext>
            </a:extLst>
          </p:cNvPr>
          <p:cNvSpPr txBox="1"/>
          <p:nvPr/>
        </p:nvSpPr>
        <p:spPr>
          <a:xfrm>
            <a:off x="3532941" y="4177661"/>
            <a:ext cx="2200275" cy="369332"/>
          </a:xfrm>
          <a:prstGeom prst="rect">
            <a:avLst/>
          </a:prstGeom>
          <a:solidFill>
            <a:srgbClr val="173745"/>
          </a:solidFill>
        </p:spPr>
        <p:txBody>
          <a:bodyPr wrap="square" rtlCol="0">
            <a:spAutoFit/>
          </a:bodyPr>
          <a:lstStyle/>
          <a:p>
            <a:pPr algn="ctr"/>
            <a:r>
              <a:rPr lang="en-GB" dirty="0">
                <a:solidFill>
                  <a:schemeClr val="bg1"/>
                </a:solidFill>
              </a:rPr>
              <a:t>Resilience</a:t>
            </a:r>
          </a:p>
        </p:txBody>
      </p:sp>
      <p:sp>
        <p:nvSpPr>
          <p:cNvPr id="21" name="TextBox 20">
            <a:extLst>
              <a:ext uri="{FF2B5EF4-FFF2-40B4-BE49-F238E27FC236}">
                <a16:creationId xmlns:a16="http://schemas.microsoft.com/office/drawing/2014/main" id="{9363EBD0-2D17-450F-A855-EDB00B835A34}"/>
              </a:ext>
            </a:extLst>
          </p:cNvPr>
          <p:cNvSpPr txBox="1"/>
          <p:nvPr/>
        </p:nvSpPr>
        <p:spPr>
          <a:xfrm>
            <a:off x="3532941" y="4763448"/>
            <a:ext cx="2200275" cy="369332"/>
          </a:xfrm>
          <a:prstGeom prst="rect">
            <a:avLst/>
          </a:prstGeom>
          <a:solidFill>
            <a:srgbClr val="173745"/>
          </a:solidFill>
        </p:spPr>
        <p:txBody>
          <a:bodyPr wrap="square" rtlCol="0">
            <a:spAutoFit/>
          </a:bodyPr>
          <a:lstStyle/>
          <a:p>
            <a:pPr algn="ctr"/>
            <a:r>
              <a:rPr lang="en-GB" dirty="0">
                <a:solidFill>
                  <a:schemeClr val="bg1"/>
                </a:solidFill>
              </a:rPr>
              <a:t>Accepting</a:t>
            </a:r>
          </a:p>
        </p:txBody>
      </p:sp>
      <p:sp>
        <p:nvSpPr>
          <p:cNvPr id="22" name="TextBox 21">
            <a:extLst>
              <a:ext uri="{FF2B5EF4-FFF2-40B4-BE49-F238E27FC236}">
                <a16:creationId xmlns:a16="http://schemas.microsoft.com/office/drawing/2014/main" id="{8D03B465-630C-483E-9835-6BAD95358D2A}"/>
              </a:ext>
            </a:extLst>
          </p:cNvPr>
          <p:cNvSpPr txBox="1"/>
          <p:nvPr/>
        </p:nvSpPr>
        <p:spPr>
          <a:xfrm>
            <a:off x="3532941" y="5399251"/>
            <a:ext cx="2200275" cy="369332"/>
          </a:xfrm>
          <a:prstGeom prst="rect">
            <a:avLst/>
          </a:prstGeom>
          <a:solidFill>
            <a:srgbClr val="173745"/>
          </a:solidFill>
        </p:spPr>
        <p:txBody>
          <a:bodyPr wrap="square" rtlCol="0">
            <a:spAutoFit/>
          </a:bodyPr>
          <a:lstStyle/>
          <a:p>
            <a:pPr algn="ctr"/>
            <a:r>
              <a:rPr lang="en-GB" dirty="0">
                <a:solidFill>
                  <a:schemeClr val="bg1"/>
                </a:solidFill>
              </a:rPr>
              <a:t>Integrity</a:t>
            </a:r>
          </a:p>
        </p:txBody>
      </p:sp>
      <p:pic>
        <p:nvPicPr>
          <p:cNvPr id="23" name="Picture 22" descr="A picture containing text, person, computer&#10;&#10;Description automatically generated">
            <a:extLst>
              <a:ext uri="{FF2B5EF4-FFF2-40B4-BE49-F238E27FC236}">
                <a16:creationId xmlns:a16="http://schemas.microsoft.com/office/drawing/2014/main" id="{48CCEB6B-B69E-4D11-A688-312AA4138F23}"/>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211968" y="2400299"/>
            <a:ext cx="5179982" cy="3368283"/>
          </a:xfrm>
          <a:prstGeom prst="rect">
            <a:avLst/>
          </a:prstGeom>
          <a:ln w="28575">
            <a:solidFill>
              <a:srgbClr val="C4122D"/>
            </a:solidFill>
          </a:ln>
        </p:spPr>
      </p:pic>
      <p:pic>
        <p:nvPicPr>
          <p:cNvPr id="6" name="Audio 5">
            <a:hlinkClick r:id="" action="ppaction://media"/>
            <a:extLst>
              <a:ext uri="{FF2B5EF4-FFF2-40B4-BE49-F238E27FC236}">
                <a16:creationId xmlns:a16="http://schemas.microsoft.com/office/drawing/2014/main" id="{D177F67A-DEE3-4316-9DBD-BE532250F7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9328091"/>
      </p:ext>
    </p:extLst>
  </p:cSld>
  <p:clrMapOvr>
    <a:masterClrMapping/>
  </p:clrMapOvr>
  <mc:AlternateContent xmlns:mc="http://schemas.openxmlformats.org/markup-compatibility/2006" xmlns:p14="http://schemas.microsoft.com/office/powerpoint/2010/main">
    <mc:Choice Requires="p14">
      <p:transition spd="slow" p14:dur="2000" advTm="34119"/>
    </mc:Choice>
    <mc:Fallback xmlns="">
      <p:transition spd="slow" advTm="3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4C1380-4491-0748-984F-9734B0066E54}"/>
              </a:ext>
            </a:extLst>
          </p:cNvPr>
          <p:cNvSpPr/>
          <p:nvPr/>
        </p:nvSpPr>
        <p:spPr>
          <a:xfrm>
            <a:off x="494270" y="1567543"/>
            <a:ext cx="11380573" cy="4623192"/>
          </a:xfrm>
          <a:prstGeom prst="rect">
            <a:avLst/>
          </a:prstGeom>
          <a:solidFill>
            <a:srgbClr val="143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33F191C-EC16-E647-A4D8-740E3E54B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259" y="418104"/>
            <a:ext cx="2506620" cy="954903"/>
          </a:xfrm>
          <a:prstGeom prst="rect">
            <a:avLst/>
          </a:prstGeom>
        </p:spPr>
      </p:pic>
      <p:sp>
        <p:nvSpPr>
          <p:cNvPr id="5" name="TextBox 4">
            <a:extLst>
              <a:ext uri="{FF2B5EF4-FFF2-40B4-BE49-F238E27FC236}">
                <a16:creationId xmlns:a16="http://schemas.microsoft.com/office/drawing/2014/main" id="{BF1FC428-97B0-9847-9F37-7FA54E31E84A}"/>
              </a:ext>
            </a:extLst>
          </p:cNvPr>
          <p:cNvSpPr txBox="1"/>
          <p:nvPr/>
        </p:nvSpPr>
        <p:spPr>
          <a:xfrm>
            <a:off x="643917" y="1690062"/>
            <a:ext cx="11016860" cy="4185761"/>
          </a:xfrm>
          <a:prstGeom prst="rect">
            <a:avLst/>
          </a:prstGeom>
          <a:noFill/>
        </p:spPr>
        <p:txBody>
          <a:bodyPr wrap="square" rtlCol="0">
            <a:spAutoFit/>
          </a:bodyPr>
          <a:lstStyle/>
          <a:p>
            <a:pPr algn="ctr" fontAlgn="base">
              <a:spcBef>
                <a:spcPts val="600"/>
              </a:spcBef>
              <a:spcAft>
                <a:spcPts val="600"/>
              </a:spcAft>
            </a:pPr>
            <a:r>
              <a:rPr lang="en-GB" dirty="0">
                <a:solidFill>
                  <a:schemeClr val="bg1"/>
                </a:solidFill>
              </a:rPr>
              <a:t>One way that companies can raise awareness of autism is through education and training. So, with the support of professional bodies, such as the IOSCM, I have created a brief presentation around raising awareness of autism. This is another step to support and encourage businesses to actively seek out and give people with autism a chance of employment</a:t>
            </a:r>
            <a:r>
              <a:rPr lang="en-GB" dirty="0" smtClean="0">
                <a:solidFill>
                  <a:schemeClr val="bg1"/>
                </a:solidFill>
              </a:rPr>
              <a:t>.</a:t>
            </a:r>
          </a:p>
          <a:p>
            <a:pPr algn="r" fontAlgn="base">
              <a:spcBef>
                <a:spcPts val="600"/>
              </a:spcBef>
              <a:spcAft>
                <a:spcPts val="600"/>
              </a:spcAft>
            </a:pPr>
            <a:r>
              <a:rPr lang="en-GB" dirty="0" smtClean="0">
                <a:solidFill>
                  <a:schemeClr val="bg1"/>
                </a:solidFill>
              </a:rPr>
              <a:t>Tim Young</a:t>
            </a:r>
          </a:p>
          <a:p>
            <a:pPr algn="r" fontAlgn="base">
              <a:spcBef>
                <a:spcPts val="600"/>
              </a:spcBef>
              <a:spcAft>
                <a:spcPts val="600"/>
              </a:spcAft>
            </a:pPr>
            <a:r>
              <a:rPr lang="en-GB" dirty="0" err="1" smtClean="0">
                <a:solidFill>
                  <a:schemeClr val="bg1"/>
                </a:solidFill>
              </a:rPr>
              <a:t>IoSCM</a:t>
            </a:r>
            <a:r>
              <a:rPr lang="en-GB" dirty="0" smtClean="0">
                <a:solidFill>
                  <a:schemeClr val="bg1"/>
                </a:solidFill>
              </a:rPr>
              <a:t> </a:t>
            </a:r>
            <a:r>
              <a:rPr lang="en-GB" dirty="0" err="1" smtClean="0">
                <a:solidFill>
                  <a:schemeClr val="bg1"/>
                </a:solidFill>
              </a:rPr>
              <a:t>Ambsassdor</a:t>
            </a:r>
            <a:r>
              <a:rPr lang="en-GB" dirty="0" smtClean="0">
                <a:solidFill>
                  <a:schemeClr val="bg1"/>
                </a:solidFill>
              </a:rPr>
              <a:t> &amp; Recipient of The Kevin </a:t>
            </a:r>
            <a:r>
              <a:rPr lang="en-GB" dirty="0" err="1" smtClean="0">
                <a:solidFill>
                  <a:schemeClr val="bg1"/>
                </a:solidFill>
              </a:rPr>
              <a:t>Rumfitt</a:t>
            </a:r>
            <a:r>
              <a:rPr lang="en-GB" dirty="0" smtClean="0">
                <a:solidFill>
                  <a:schemeClr val="bg1"/>
                </a:solidFill>
              </a:rPr>
              <a:t> Award 2023</a:t>
            </a:r>
            <a:endParaRPr lang="en-GB" dirty="0">
              <a:solidFill>
                <a:schemeClr val="bg1"/>
              </a:solidFill>
            </a:endParaRPr>
          </a:p>
          <a:p>
            <a:pPr algn="ctr" fontAlgn="base">
              <a:spcBef>
                <a:spcPts val="600"/>
              </a:spcBef>
              <a:spcAft>
                <a:spcPts val="600"/>
              </a:spcAft>
            </a:pPr>
            <a:endParaRPr lang="en-GB" b="1" dirty="0">
              <a:solidFill>
                <a:schemeClr val="bg1"/>
              </a:solidFill>
            </a:endParaRPr>
          </a:p>
          <a:p>
            <a:pPr algn="ctr" fontAlgn="base">
              <a:spcBef>
                <a:spcPts val="600"/>
              </a:spcBef>
              <a:spcAft>
                <a:spcPts val="600"/>
              </a:spcAft>
            </a:pPr>
            <a:r>
              <a:rPr lang="en-GB" dirty="0" smtClean="0">
                <a:solidFill>
                  <a:schemeClr val="bg1"/>
                </a:solidFill>
              </a:rPr>
              <a:t>We value Tim’s insights into the challenges those with Autism can face in the workplace and agree that through raising awareness we can create better environments in order to harness and develop all that every individual has to contribute.</a:t>
            </a:r>
          </a:p>
          <a:p>
            <a:pPr algn="r" fontAlgn="base">
              <a:spcBef>
                <a:spcPts val="600"/>
              </a:spcBef>
              <a:spcAft>
                <a:spcPts val="600"/>
              </a:spcAft>
            </a:pPr>
            <a:r>
              <a:rPr lang="en-GB" dirty="0" smtClean="0">
                <a:solidFill>
                  <a:schemeClr val="bg1"/>
                </a:solidFill>
              </a:rPr>
              <a:t>Jacky </a:t>
            </a:r>
            <a:r>
              <a:rPr lang="en-GB" dirty="0">
                <a:solidFill>
                  <a:schemeClr val="bg1"/>
                </a:solidFill>
              </a:rPr>
              <a:t>Stansfield Smith, CEO</a:t>
            </a:r>
            <a:br>
              <a:rPr lang="en-GB" dirty="0">
                <a:solidFill>
                  <a:schemeClr val="bg1"/>
                </a:solidFill>
              </a:rPr>
            </a:br>
            <a:r>
              <a:rPr lang="en-GB" dirty="0">
                <a:solidFill>
                  <a:schemeClr val="bg1"/>
                </a:solidFill>
              </a:rPr>
              <a:t>Institute of Supply Chain Management (</a:t>
            </a:r>
            <a:r>
              <a:rPr lang="en-GB" dirty="0" err="1">
                <a:solidFill>
                  <a:schemeClr val="bg1"/>
                </a:solidFill>
              </a:rPr>
              <a:t>IoSCM</a:t>
            </a:r>
            <a:r>
              <a:rPr lang="en-GB" dirty="0">
                <a:solidFill>
                  <a:schemeClr val="bg1"/>
                </a:solidFill>
              </a:rPr>
              <a:t>)</a:t>
            </a:r>
          </a:p>
        </p:txBody>
      </p:sp>
      <p:sp>
        <p:nvSpPr>
          <p:cNvPr id="7" name="TextBox 6">
            <a:extLst>
              <a:ext uri="{FF2B5EF4-FFF2-40B4-BE49-F238E27FC236}">
                <a16:creationId xmlns:a16="http://schemas.microsoft.com/office/drawing/2014/main" id="{6A650D82-BAD4-8242-8F76-81AEBDEA7B25}"/>
              </a:ext>
            </a:extLst>
          </p:cNvPr>
          <p:cNvSpPr txBox="1"/>
          <p:nvPr/>
        </p:nvSpPr>
        <p:spPr>
          <a:xfrm>
            <a:off x="494270" y="3283608"/>
            <a:ext cx="696615"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21F61537-B397-3248-9620-926819D63A11}"/>
              </a:ext>
            </a:extLst>
          </p:cNvPr>
          <p:cNvSpPr txBox="1"/>
          <p:nvPr/>
        </p:nvSpPr>
        <p:spPr>
          <a:xfrm>
            <a:off x="9983741" y="5643496"/>
            <a:ext cx="3007328"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endParaRPr lang="en-GB" sz="3600" dirty="0">
              <a:solidFill>
                <a:srgbClr val="87C445"/>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p:txBody>
          <a:bodyPr>
            <a:normAutofit lnSpcReduction="10000"/>
          </a:bodyPr>
          <a:lstStyle/>
          <a:p>
            <a:endParaRPr lang="en-GB"/>
          </a:p>
        </p:txBody>
      </p:sp>
    </p:spTree>
    <p:extLst>
      <p:ext uri="{BB962C8B-B14F-4D97-AF65-F5344CB8AC3E}">
        <p14:creationId xmlns:p14="http://schemas.microsoft.com/office/powerpoint/2010/main" val="145141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C609D-E793-4706-8123-5A4F55A51957}"/>
              </a:ext>
            </a:extLst>
          </p:cNvPr>
          <p:cNvSpPr>
            <a:spLocks noGrp="1"/>
          </p:cNvSpPr>
          <p:nvPr>
            <p:ph type="body" sz="quarter" idx="10"/>
          </p:nvPr>
        </p:nvSpPr>
        <p:spPr>
          <a:xfrm>
            <a:off x="989272" y="454089"/>
            <a:ext cx="9170483" cy="437063"/>
          </a:xfrm>
        </p:spPr>
        <p:txBody>
          <a:bodyPr>
            <a:normAutofit fontScale="92500" lnSpcReduction="10000"/>
          </a:bodyPr>
          <a:lstStyle/>
          <a:p>
            <a:r>
              <a:rPr lang="en-GB" dirty="0">
                <a:solidFill>
                  <a:srgbClr val="0C3261"/>
                </a:solidFill>
              </a:rPr>
              <a:t>Autism &amp; Employment: Recognise The Value</a:t>
            </a:r>
          </a:p>
        </p:txBody>
      </p:sp>
      <p:pic>
        <p:nvPicPr>
          <p:cNvPr id="6" name="Picture 5">
            <a:extLst>
              <a:ext uri="{FF2B5EF4-FFF2-40B4-BE49-F238E27FC236}">
                <a16:creationId xmlns:a16="http://schemas.microsoft.com/office/drawing/2014/main" id="{3F3CD4E8-51A9-45D1-AB26-20260791B21E}"/>
              </a:ext>
            </a:extLst>
          </p:cNvPr>
          <p:cNvPicPr>
            <a:picLocks noChangeAspect="1"/>
          </p:cNvPicPr>
          <p:nvPr/>
        </p:nvPicPr>
        <p:blipFill>
          <a:blip r:embed="rId5"/>
          <a:stretch>
            <a:fillRect/>
          </a:stretch>
        </p:blipFill>
        <p:spPr>
          <a:xfrm>
            <a:off x="897986" y="1898105"/>
            <a:ext cx="10415588" cy="1077752"/>
          </a:xfrm>
          <a:prstGeom prst="rect">
            <a:avLst/>
          </a:prstGeom>
        </p:spPr>
      </p:pic>
      <p:pic>
        <p:nvPicPr>
          <p:cNvPr id="8" name="Picture 7">
            <a:extLst>
              <a:ext uri="{FF2B5EF4-FFF2-40B4-BE49-F238E27FC236}">
                <a16:creationId xmlns:a16="http://schemas.microsoft.com/office/drawing/2014/main" id="{038451DD-260A-4760-93A7-0D200FD1B24C}"/>
              </a:ext>
            </a:extLst>
          </p:cNvPr>
          <p:cNvPicPr>
            <a:picLocks noChangeAspect="1"/>
          </p:cNvPicPr>
          <p:nvPr/>
        </p:nvPicPr>
        <p:blipFill>
          <a:blip r:embed="rId6"/>
          <a:stretch>
            <a:fillRect/>
          </a:stretch>
        </p:blipFill>
        <p:spPr>
          <a:xfrm>
            <a:off x="897986" y="3052135"/>
            <a:ext cx="9972676" cy="810787"/>
          </a:xfrm>
          <a:prstGeom prst="rect">
            <a:avLst/>
          </a:prstGeom>
        </p:spPr>
      </p:pic>
      <p:pic>
        <p:nvPicPr>
          <p:cNvPr id="10" name="Picture 9">
            <a:extLst>
              <a:ext uri="{FF2B5EF4-FFF2-40B4-BE49-F238E27FC236}">
                <a16:creationId xmlns:a16="http://schemas.microsoft.com/office/drawing/2014/main" id="{B81F4B9B-5246-4188-80E4-AF6061BEFB3B}"/>
              </a:ext>
            </a:extLst>
          </p:cNvPr>
          <p:cNvPicPr>
            <a:picLocks noChangeAspect="1"/>
          </p:cNvPicPr>
          <p:nvPr/>
        </p:nvPicPr>
        <p:blipFill>
          <a:blip r:embed="rId7"/>
          <a:stretch>
            <a:fillRect/>
          </a:stretch>
        </p:blipFill>
        <p:spPr>
          <a:xfrm>
            <a:off x="772035" y="3803329"/>
            <a:ext cx="9768975" cy="822222"/>
          </a:xfrm>
          <a:prstGeom prst="rect">
            <a:avLst/>
          </a:prstGeom>
        </p:spPr>
      </p:pic>
      <p:pic>
        <p:nvPicPr>
          <p:cNvPr id="12" name="Picture 11">
            <a:extLst>
              <a:ext uri="{FF2B5EF4-FFF2-40B4-BE49-F238E27FC236}">
                <a16:creationId xmlns:a16="http://schemas.microsoft.com/office/drawing/2014/main" id="{2AABEFA4-0050-4738-9EB2-7A0CB83FA5B8}"/>
              </a:ext>
            </a:extLst>
          </p:cNvPr>
          <p:cNvPicPr>
            <a:picLocks noChangeAspect="1"/>
          </p:cNvPicPr>
          <p:nvPr/>
        </p:nvPicPr>
        <p:blipFill>
          <a:blip r:embed="rId8"/>
          <a:stretch>
            <a:fillRect/>
          </a:stretch>
        </p:blipFill>
        <p:spPr>
          <a:xfrm>
            <a:off x="897987" y="4690394"/>
            <a:ext cx="9768976" cy="658222"/>
          </a:xfrm>
          <a:prstGeom prst="rect">
            <a:avLst/>
          </a:prstGeom>
        </p:spPr>
      </p:pic>
      <p:pic>
        <p:nvPicPr>
          <p:cNvPr id="14" name="Picture 13">
            <a:extLst>
              <a:ext uri="{FF2B5EF4-FFF2-40B4-BE49-F238E27FC236}">
                <a16:creationId xmlns:a16="http://schemas.microsoft.com/office/drawing/2014/main" id="{FE4F0112-CBC8-4705-867B-62F89F79C0AA}"/>
              </a:ext>
            </a:extLst>
          </p:cNvPr>
          <p:cNvPicPr>
            <a:picLocks noChangeAspect="1"/>
          </p:cNvPicPr>
          <p:nvPr/>
        </p:nvPicPr>
        <p:blipFill>
          <a:blip r:embed="rId9"/>
          <a:stretch>
            <a:fillRect/>
          </a:stretch>
        </p:blipFill>
        <p:spPr>
          <a:xfrm>
            <a:off x="989272" y="5413459"/>
            <a:ext cx="9334500" cy="789485"/>
          </a:xfrm>
          <a:prstGeom prst="rect">
            <a:avLst/>
          </a:prstGeom>
        </p:spPr>
      </p:pic>
      <p:pic>
        <p:nvPicPr>
          <p:cNvPr id="4" name="Audio 3">
            <a:hlinkClick r:id="" action="ppaction://media"/>
            <a:extLst>
              <a:ext uri="{FF2B5EF4-FFF2-40B4-BE49-F238E27FC236}">
                <a16:creationId xmlns:a16="http://schemas.microsoft.com/office/drawing/2014/main" id="{4BAD04F7-A994-405B-B27C-CA916126FA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7555835"/>
      </p:ext>
    </p:extLst>
  </p:cSld>
  <p:clrMapOvr>
    <a:masterClrMapping/>
  </p:clrMapOvr>
  <mc:AlternateContent xmlns:mc="http://schemas.openxmlformats.org/markup-compatibility/2006" xmlns:p14="http://schemas.microsoft.com/office/powerpoint/2010/main">
    <mc:Choice Requires="p14">
      <p:transition spd="slow" p14:dur="2000" advTm="57130"/>
    </mc:Choice>
    <mc:Fallback xmlns="">
      <p:transition spd="slow" advTm="5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E435B-E941-42ED-95B5-7B3C9F0CE88B}"/>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Recruitment</a:t>
            </a:r>
          </a:p>
        </p:txBody>
      </p:sp>
      <p:sp>
        <p:nvSpPr>
          <p:cNvPr id="3" name="TextBox 2">
            <a:extLst>
              <a:ext uri="{FF2B5EF4-FFF2-40B4-BE49-F238E27FC236}">
                <a16:creationId xmlns:a16="http://schemas.microsoft.com/office/drawing/2014/main" id="{067CCCD7-6786-4891-9BE2-1F41E056E4A4}"/>
              </a:ext>
            </a:extLst>
          </p:cNvPr>
          <p:cNvSpPr txBox="1"/>
          <p:nvPr/>
        </p:nvSpPr>
        <p:spPr>
          <a:xfrm>
            <a:off x="914400" y="1777261"/>
            <a:ext cx="2814638" cy="646331"/>
          </a:xfrm>
          <a:prstGeom prst="rect">
            <a:avLst/>
          </a:prstGeom>
          <a:solidFill>
            <a:srgbClr val="C00000"/>
          </a:solidFill>
        </p:spPr>
        <p:txBody>
          <a:bodyPr wrap="square" rtlCol="0">
            <a:spAutoFit/>
          </a:bodyPr>
          <a:lstStyle/>
          <a:p>
            <a:r>
              <a:rPr lang="en-GB" dirty="0">
                <a:solidFill>
                  <a:schemeClr val="bg1"/>
                </a:solidFill>
              </a:rPr>
              <a:t>Do we clearly define the role and how to apply for it</a:t>
            </a:r>
          </a:p>
        </p:txBody>
      </p:sp>
      <p:sp>
        <p:nvSpPr>
          <p:cNvPr id="5" name="TextBox 4">
            <a:extLst>
              <a:ext uri="{FF2B5EF4-FFF2-40B4-BE49-F238E27FC236}">
                <a16:creationId xmlns:a16="http://schemas.microsoft.com/office/drawing/2014/main" id="{BEB9431E-8DBE-49B8-8048-A0CA08E6F47D}"/>
              </a:ext>
            </a:extLst>
          </p:cNvPr>
          <p:cNvSpPr txBox="1"/>
          <p:nvPr/>
        </p:nvSpPr>
        <p:spPr>
          <a:xfrm>
            <a:off x="914400" y="2734702"/>
            <a:ext cx="2814638" cy="923330"/>
          </a:xfrm>
          <a:prstGeom prst="rect">
            <a:avLst/>
          </a:prstGeom>
          <a:solidFill>
            <a:srgbClr val="C00000"/>
          </a:solidFill>
        </p:spPr>
        <p:txBody>
          <a:bodyPr wrap="square" rtlCol="0">
            <a:spAutoFit/>
          </a:bodyPr>
          <a:lstStyle/>
          <a:p>
            <a:r>
              <a:rPr lang="en-GB" dirty="0">
                <a:solidFill>
                  <a:schemeClr val="bg1"/>
                </a:solidFill>
              </a:rPr>
              <a:t>Do we inform people of how and where to attend an interview</a:t>
            </a:r>
          </a:p>
        </p:txBody>
      </p:sp>
      <p:sp>
        <p:nvSpPr>
          <p:cNvPr id="6" name="TextBox 5">
            <a:extLst>
              <a:ext uri="{FF2B5EF4-FFF2-40B4-BE49-F238E27FC236}">
                <a16:creationId xmlns:a16="http://schemas.microsoft.com/office/drawing/2014/main" id="{357EBB4C-7E03-478B-AD90-E77597AB6A3E}"/>
              </a:ext>
            </a:extLst>
          </p:cNvPr>
          <p:cNvSpPr txBox="1"/>
          <p:nvPr/>
        </p:nvSpPr>
        <p:spPr>
          <a:xfrm>
            <a:off x="914400" y="3969142"/>
            <a:ext cx="2814638" cy="923330"/>
          </a:xfrm>
          <a:prstGeom prst="rect">
            <a:avLst/>
          </a:prstGeom>
          <a:solidFill>
            <a:srgbClr val="C00000"/>
          </a:solidFill>
        </p:spPr>
        <p:txBody>
          <a:bodyPr wrap="square" rtlCol="0">
            <a:spAutoFit/>
          </a:bodyPr>
          <a:lstStyle/>
          <a:p>
            <a:r>
              <a:rPr lang="en-GB" dirty="0">
                <a:solidFill>
                  <a:schemeClr val="bg1"/>
                </a:solidFill>
              </a:rPr>
              <a:t>Could we state the main questions we will be asking to enable people to prepare</a:t>
            </a:r>
          </a:p>
        </p:txBody>
      </p:sp>
      <p:sp>
        <p:nvSpPr>
          <p:cNvPr id="8" name="TextBox 7">
            <a:extLst>
              <a:ext uri="{FF2B5EF4-FFF2-40B4-BE49-F238E27FC236}">
                <a16:creationId xmlns:a16="http://schemas.microsoft.com/office/drawing/2014/main" id="{734F7A68-1119-4682-93F7-13A90344EDE2}"/>
              </a:ext>
            </a:extLst>
          </p:cNvPr>
          <p:cNvSpPr txBox="1"/>
          <p:nvPr/>
        </p:nvSpPr>
        <p:spPr>
          <a:xfrm>
            <a:off x="914400" y="5203582"/>
            <a:ext cx="2814638" cy="1200329"/>
          </a:xfrm>
          <a:prstGeom prst="rect">
            <a:avLst/>
          </a:prstGeom>
          <a:solidFill>
            <a:srgbClr val="C00000"/>
          </a:solidFill>
        </p:spPr>
        <p:txBody>
          <a:bodyPr wrap="square" rtlCol="0">
            <a:spAutoFit/>
          </a:bodyPr>
          <a:lstStyle/>
          <a:p>
            <a:r>
              <a:rPr lang="en-GB" dirty="0">
                <a:solidFill>
                  <a:schemeClr val="bg1"/>
                </a:solidFill>
              </a:rPr>
              <a:t>Would a picture or video from the manager of the position help to humanise the role</a:t>
            </a:r>
          </a:p>
        </p:txBody>
      </p:sp>
      <p:sp>
        <p:nvSpPr>
          <p:cNvPr id="9" name="TextBox 8">
            <a:extLst>
              <a:ext uri="{FF2B5EF4-FFF2-40B4-BE49-F238E27FC236}">
                <a16:creationId xmlns:a16="http://schemas.microsoft.com/office/drawing/2014/main" id="{7EFDA48D-871A-4D3B-91A1-C256E112D9FB}"/>
              </a:ext>
            </a:extLst>
          </p:cNvPr>
          <p:cNvSpPr txBox="1"/>
          <p:nvPr/>
        </p:nvSpPr>
        <p:spPr>
          <a:xfrm>
            <a:off x="4936435" y="2208037"/>
            <a:ext cx="5757863" cy="3970318"/>
          </a:xfrm>
          <a:prstGeom prst="rect">
            <a:avLst/>
          </a:prstGeom>
          <a:noFill/>
        </p:spPr>
        <p:txBody>
          <a:bodyPr wrap="square" rtlCol="0">
            <a:spAutoFit/>
          </a:bodyPr>
          <a:lstStyle/>
          <a:p>
            <a:r>
              <a:rPr lang="en-GB" dirty="0"/>
              <a:t>All of these relate beyond an experience for a person with Autism, a more inclusive descriptive less “mystery” around vacancies would help more people to apply for a role.</a:t>
            </a:r>
          </a:p>
          <a:p>
            <a:endParaRPr lang="en-GB" dirty="0"/>
          </a:p>
          <a:p>
            <a:pPr marL="285750" indent="-285750">
              <a:buFont typeface="Arial" panose="020B0604020202020204" pitchFamily="34" charset="0"/>
              <a:buChar char="•"/>
            </a:pPr>
            <a:r>
              <a:rPr lang="en-GB" b="1" dirty="0"/>
              <a:t>Is there flexible working / what are the hours</a:t>
            </a:r>
          </a:p>
          <a:p>
            <a:pPr marL="285750" indent="-285750">
              <a:buFont typeface="Arial" panose="020B0604020202020204" pitchFamily="34" charset="0"/>
              <a:buChar char="•"/>
            </a:pPr>
            <a:r>
              <a:rPr lang="en-GB" b="1" dirty="0"/>
              <a:t>Where is the job located precisely</a:t>
            </a:r>
          </a:p>
          <a:p>
            <a:pPr marL="285750" indent="-285750">
              <a:buFont typeface="Arial" panose="020B0604020202020204" pitchFamily="34" charset="0"/>
              <a:buChar char="•"/>
            </a:pPr>
            <a:r>
              <a:rPr lang="en-GB" b="1" dirty="0"/>
              <a:t>Is there parking</a:t>
            </a:r>
          </a:p>
          <a:p>
            <a:pPr marL="285750" indent="-285750">
              <a:buFont typeface="Arial" panose="020B0604020202020204" pitchFamily="34" charset="0"/>
              <a:buChar char="•"/>
            </a:pPr>
            <a:r>
              <a:rPr lang="en-GB" b="1" dirty="0"/>
              <a:t>What is the salary range</a:t>
            </a:r>
          </a:p>
          <a:p>
            <a:pPr marL="285750" indent="-285750">
              <a:buFont typeface="Arial" panose="020B0604020202020204" pitchFamily="34" charset="0"/>
              <a:buChar char="•"/>
            </a:pPr>
            <a:r>
              <a:rPr lang="en-GB" b="1" dirty="0"/>
              <a:t>What are the benefits</a:t>
            </a:r>
          </a:p>
          <a:p>
            <a:pPr marL="285750" indent="-285750">
              <a:buFont typeface="Arial" panose="020B0604020202020204" pitchFamily="34" charset="0"/>
              <a:buChar char="•"/>
            </a:pPr>
            <a:r>
              <a:rPr lang="en-GB" b="1" dirty="0"/>
              <a:t>Is it Autism inclusive</a:t>
            </a:r>
          </a:p>
          <a:p>
            <a:pPr marL="285750" indent="-285750">
              <a:buFont typeface="Arial" panose="020B0604020202020204" pitchFamily="34" charset="0"/>
              <a:buChar char="•"/>
            </a:pPr>
            <a:r>
              <a:rPr lang="en-GB" b="1" dirty="0"/>
              <a:t>Does the job description sound generic</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An advert is a marketing opportunity for an organisation, so how do we look?</a:t>
            </a:r>
          </a:p>
        </p:txBody>
      </p:sp>
      <p:pic>
        <p:nvPicPr>
          <p:cNvPr id="7" name="Audio 6">
            <a:hlinkClick r:id="" action="ppaction://media"/>
            <a:extLst>
              <a:ext uri="{FF2B5EF4-FFF2-40B4-BE49-F238E27FC236}">
                <a16:creationId xmlns:a16="http://schemas.microsoft.com/office/drawing/2014/main" id="{BEBFD7A3-9F3A-4D59-A9B6-3DE1F2A173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51184746"/>
      </p:ext>
    </p:extLst>
  </p:cSld>
  <p:clrMapOvr>
    <a:masterClrMapping/>
  </p:clrMapOvr>
  <mc:AlternateContent xmlns:mc="http://schemas.openxmlformats.org/markup-compatibility/2006" xmlns:p14="http://schemas.microsoft.com/office/powerpoint/2010/main">
    <mc:Choice Requires="p14">
      <p:transition spd="slow" p14:dur="2000" advTm="131039"/>
    </mc:Choice>
    <mc:Fallback xmlns="">
      <p:transition spd="slow" advTm="13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animBg="1"/>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C1F47E-56A2-43F1-A2C9-9ED2052C4F3C}"/>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Typical Advert</a:t>
            </a:r>
          </a:p>
        </p:txBody>
      </p:sp>
      <p:pic>
        <p:nvPicPr>
          <p:cNvPr id="4" name="Picture 3">
            <a:extLst>
              <a:ext uri="{FF2B5EF4-FFF2-40B4-BE49-F238E27FC236}">
                <a16:creationId xmlns:a16="http://schemas.microsoft.com/office/drawing/2014/main" id="{8C75B912-F34F-4E03-AE90-B08549ED1F6E}"/>
              </a:ext>
            </a:extLst>
          </p:cNvPr>
          <p:cNvPicPr>
            <a:picLocks noChangeAspect="1"/>
          </p:cNvPicPr>
          <p:nvPr/>
        </p:nvPicPr>
        <p:blipFill>
          <a:blip r:embed="rId4"/>
          <a:stretch>
            <a:fillRect/>
          </a:stretch>
        </p:blipFill>
        <p:spPr>
          <a:xfrm>
            <a:off x="547687" y="1471613"/>
            <a:ext cx="8093261" cy="985838"/>
          </a:xfrm>
          <a:prstGeom prst="rect">
            <a:avLst/>
          </a:prstGeom>
          <a:ln>
            <a:solidFill>
              <a:schemeClr val="tx1"/>
            </a:solidFill>
          </a:ln>
        </p:spPr>
      </p:pic>
      <p:pic>
        <p:nvPicPr>
          <p:cNvPr id="6" name="Picture 5">
            <a:extLst>
              <a:ext uri="{FF2B5EF4-FFF2-40B4-BE49-F238E27FC236}">
                <a16:creationId xmlns:a16="http://schemas.microsoft.com/office/drawing/2014/main" id="{B8DBD0B1-DDCA-4C13-A835-148A602A3B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21416623">
            <a:off x="646652" y="1857865"/>
            <a:ext cx="6263948" cy="4235168"/>
          </a:xfrm>
          <a:prstGeom prst="rect">
            <a:avLst/>
          </a:prstGeom>
          <a:ln>
            <a:solidFill>
              <a:schemeClr val="tx1"/>
            </a:solidFill>
          </a:ln>
        </p:spPr>
      </p:pic>
      <p:sp>
        <p:nvSpPr>
          <p:cNvPr id="7" name="TextBox 6">
            <a:extLst>
              <a:ext uri="{FF2B5EF4-FFF2-40B4-BE49-F238E27FC236}">
                <a16:creationId xmlns:a16="http://schemas.microsoft.com/office/drawing/2014/main" id="{00AC4ECA-078F-4C2C-8A5A-E2C4E2D4192C}"/>
              </a:ext>
            </a:extLst>
          </p:cNvPr>
          <p:cNvSpPr txBox="1"/>
          <p:nvPr/>
        </p:nvSpPr>
        <p:spPr>
          <a:xfrm>
            <a:off x="7524360" y="2528891"/>
            <a:ext cx="4262828" cy="3970318"/>
          </a:xfrm>
          <a:prstGeom prst="rect">
            <a:avLst/>
          </a:prstGeom>
          <a:noFill/>
        </p:spPr>
        <p:txBody>
          <a:bodyPr wrap="square" rtlCol="0">
            <a:spAutoFit/>
          </a:bodyPr>
          <a:lstStyle/>
          <a:p>
            <a:r>
              <a:rPr lang="en-GB" dirty="0"/>
              <a:t>No hours mentioned or precise location</a:t>
            </a:r>
          </a:p>
          <a:p>
            <a:endParaRPr lang="en-GB" dirty="0"/>
          </a:p>
          <a:p>
            <a:r>
              <a:rPr lang="en-GB" dirty="0"/>
              <a:t>No starting salary</a:t>
            </a:r>
          </a:p>
          <a:p>
            <a:endParaRPr lang="en-GB" dirty="0"/>
          </a:p>
          <a:p>
            <a:r>
              <a:rPr lang="en-GB" dirty="0"/>
              <a:t>No mention of accessibility for disability or flexibility of role</a:t>
            </a:r>
          </a:p>
          <a:p>
            <a:endParaRPr lang="en-GB" dirty="0"/>
          </a:p>
          <a:p>
            <a:r>
              <a:rPr lang="en-GB" dirty="0"/>
              <a:t>No hours</a:t>
            </a:r>
          </a:p>
          <a:p>
            <a:endParaRPr lang="en-GB" dirty="0"/>
          </a:p>
          <a:p>
            <a:r>
              <a:rPr lang="en-GB" dirty="0"/>
              <a:t>Attached profiles don’t give much more information</a:t>
            </a:r>
          </a:p>
          <a:p>
            <a:endParaRPr lang="en-GB" dirty="0"/>
          </a:p>
          <a:p>
            <a:r>
              <a:rPr lang="en-GB" dirty="0"/>
              <a:t>No dates, questions  or locations for interviews</a:t>
            </a:r>
          </a:p>
        </p:txBody>
      </p:sp>
      <p:pic>
        <p:nvPicPr>
          <p:cNvPr id="5" name="Audio 4">
            <a:hlinkClick r:id="" action="ppaction://media"/>
            <a:extLst>
              <a:ext uri="{FF2B5EF4-FFF2-40B4-BE49-F238E27FC236}">
                <a16:creationId xmlns:a16="http://schemas.microsoft.com/office/drawing/2014/main" id="{C31F99AF-2D21-4404-88A0-8791076536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0225093"/>
      </p:ext>
    </p:extLst>
  </p:cSld>
  <p:clrMapOvr>
    <a:masterClrMapping/>
  </p:clrMapOvr>
  <mc:AlternateContent xmlns:mc="http://schemas.openxmlformats.org/markup-compatibility/2006" xmlns:p14="http://schemas.microsoft.com/office/powerpoint/2010/main">
    <mc:Choice Requires="p14">
      <p:transition spd="slow" p14:dur="2000" advTm="25760"/>
    </mc:Choice>
    <mc:Fallback xmlns="">
      <p:transition spd="slow" advTm="2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766A5-B64F-4975-AFF0-FD20FC8AE2BD}"/>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Interviews</a:t>
            </a:r>
          </a:p>
        </p:txBody>
      </p:sp>
      <p:sp>
        <p:nvSpPr>
          <p:cNvPr id="4" name="TextBox 3">
            <a:extLst>
              <a:ext uri="{FF2B5EF4-FFF2-40B4-BE49-F238E27FC236}">
                <a16:creationId xmlns:a16="http://schemas.microsoft.com/office/drawing/2014/main" id="{20DAD0AC-4E18-471C-B772-02C679A955AE}"/>
              </a:ext>
            </a:extLst>
          </p:cNvPr>
          <p:cNvSpPr txBox="1"/>
          <p:nvPr/>
        </p:nvSpPr>
        <p:spPr>
          <a:xfrm>
            <a:off x="635792" y="1627081"/>
            <a:ext cx="10794207" cy="523220"/>
          </a:xfrm>
          <a:prstGeom prst="rect">
            <a:avLst/>
          </a:prstGeom>
          <a:noFill/>
        </p:spPr>
        <p:txBody>
          <a:bodyPr wrap="square">
            <a:spAutoFit/>
          </a:bodyPr>
          <a:lstStyle/>
          <a:p>
            <a:pPr algn="l" fontAlgn="base"/>
            <a:r>
              <a:rPr lang="en-GB" sz="2800" b="1" i="0" dirty="0">
                <a:solidFill>
                  <a:srgbClr val="C4122D"/>
                </a:solidFill>
                <a:effectLst/>
                <a:latin typeface="Lexend Deca"/>
              </a:rPr>
              <a:t>“Find the best person for the job, </a:t>
            </a:r>
            <a:r>
              <a:rPr lang="en-GB" sz="2800" b="1" i="0" u="sng" dirty="0">
                <a:solidFill>
                  <a:srgbClr val="C4122D"/>
                </a:solidFill>
                <a:effectLst/>
                <a:latin typeface="Lexend Deca"/>
              </a:rPr>
              <a:t>not</a:t>
            </a:r>
            <a:r>
              <a:rPr lang="en-GB" sz="2800" b="1" i="0" dirty="0">
                <a:solidFill>
                  <a:srgbClr val="C4122D"/>
                </a:solidFill>
                <a:effectLst/>
                <a:latin typeface="Lexend Deca"/>
              </a:rPr>
              <a:t> just the one who interviews best.”</a:t>
            </a:r>
            <a:endParaRPr lang="en-GB" sz="2800" b="0" i="0" dirty="0">
              <a:solidFill>
                <a:srgbClr val="C4122D"/>
              </a:solidFill>
              <a:effectLst/>
              <a:latin typeface="Lexend Deca"/>
            </a:endParaRPr>
          </a:p>
        </p:txBody>
      </p:sp>
      <p:sp>
        <p:nvSpPr>
          <p:cNvPr id="6" name="TextBox 5">
            <a:extLst>
              <a:ext uri="{FF2B5EF4-FFF2-40B4-BE49-F238E27FC236}">
                <a16:creationId xmlns:a16="http://schemas.microsoft.com/office/drawing/2014/main" id="{CAE298FC-527F-418D-A259-7EC75A2B4B69}"/>
              </a:ext>
            </a:extLst>
          </p:cNvPr>
          <p:cNvSpPr txBox="1"/>
          <p:nvPr/>
        </p:nvSpPr>
        <p:spPr>
          <a:xfrm>
            <a:off x="635793" y="2266296"/>
            <a:ext cx="4979194" cy="1600438"/>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Give candidates a detailed outline of what the interview will involve.  </a:t>
            </a:r>
            <a:r>
              <a:rPr lang="en-GB" sz="1400" b="0" i="0" dirty="0">
                <a:solidFill>
                  <a:srgbClr val="232323"/>
                </a:solidFill>
                <a:effectLst/>
                <a:latin typeface="Open Sans" panose="020B0606030504020204" pitchFamily="34" charset="0"/>
              </a:rPr>
              <a:t/>
            </a: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
            </a: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If he or she requests it, supply a copy of the interview questions ahead of time to allow that person to get familiar with them. Surely someone coming prepared is better than someone who has communication skills?</a:t>
            </a:r>
          </a:p>
        </p:txBody>
      </p:sp>
      <p:sp>
        <p:nvSpPr>
          <p:cNvPr id="9" name="TextBox 8">
            <a:extLst>
              <a:ext uri="{FF2B5EF4-FFF2-40B4-BE49-F238E27FC236}">
                <a16:creationId xmlns:a16="http://schemas.microsoft.com/office/drawing/2014/main" id="{FB84E0E9-F906-435F-A1E2-ACC16493E0D3}"/>
              </a:ext>
            </a:extLst>
          </p:cNvPr>
          <p:cNvSpPr txBox="1"/>
          <p:nvPr/>
        </p:nvSpPr>
        <p:spPr>
          <a:xfrm>
            <a:off x="635792" y="3982729"/>
            <a:ext cx="4979195" cy="2462213"/>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Be flexible in re-asking or rewording questions to more effectively gather the information that you want.  </a:t>
            </a:r>
          </a:p>
          <a:p>
            <a:pPr algn="l" fontAlgn="base">
              <a:buFont typeface="Arial" panose="020B0604020202020204" pitchFamily="34" charset="0"/>
              <a:buChar char="•"/>
            </a:pPr>
            <a:endParaRPr lang="en-GB" sz="1400" dirty="0">
              <a:solidFill>
                <a:srgbClr val="232323"/>
              </a:solidFill>
              <a:latin typeface="Open Sans" panose="020B0606030504020204" pitchFamily="34" charset="0"/>
            </a:endParaRPr>
          </a:p>
          <a:p>
            <a:pPr algn="l" fontAlgn="base"/>
            <a:r>
              <a:rPr lang="en-GB" sz="1400" b="0" i="0" dirty="0">
                <a:solidFill>
                  <a:srgbClr val="232323"/>
                </a:solidFill>
                <a:effectLst/>
                <a:latin typeface="Open Sans" panose="020B0606030504020204" pitchFamily="34" charset="0"/>
              </a:rPr>
              <a:t>If the candidate hesitates before answering, allow the person a moment to collect his or her thoughts and give a response.  This could be the individual calling upon “filters” in preparing an appropriate answer. Its not a negative for someone to pause. </a:t>
            </a:r>
          </a:p>
          <a:p>
            <a:pPr algn="l" fontAlgn="base"/>
            <a:endParaRPr lang="en-GB" sz="1400" dirty="0">
              <a:solidFill>
                <a:srgbClr val="232323"/>
              </a:solidFill>
              <a:latin typeface="Open Sans" panose="020B0606030504020204" pitchFamily="34" charset="0"/>
            </a:endParaRPr>
          </a:p>
          <a:p>
            <a:pPr algn="l" fontAlgn="base"/>
            <a:r>
              <a:rPr lang="en-GB" sz="1400" b="0" i="0" dirty="0">
                <a:solidFill>
                  <a:srgbClr val="232323"/>
                </a:solidFill>
                <a:effectLst/>
                <a:latin typeface="Open Sans" panose="020B0606030504020204" pitchFamily="34" charset="0"/>
              </a:rPr>
              <a:t>Its </a:t>
            </a:r>
            <a:r>
              <a:rPr lang="en-GB" sz="1400" b="0" i="0" u="sng" dirty="0">
                <a:solidFill>
                  <a:srgbClr val="232323"/>
                </a:solidFill>
                <a:effectLst/>
                <a:latin typeface="Open Sans" panose="020B0606030504020204" pitchFamily="34" charset="0"/>
              </a:rPr>
              <a:t>not a negative for someone to appear nervous</a:t>
            </a:r>
            <a:r>
              <a:rPr lang="en-GB" sz="1400" b="0" i="0" dirty="0">
                <a:solidFill>
                  <a:srgbClr val="232323"/>
                </a:solidFill>
                <a:effectLst/>
                <a:latin typeface="Open Sans" panose="020B0606030504020204" pitchFamily="34" charset="0"/>
              </a:rPr>
              <a:t>.</a:t>
            </a:r>
          </a:p>
        </p:txBody>
      </p:sp>
      <p:sp>
        <p:nvSpPr>
          <p:cNvPr id="11" name="TextBox 10">
            <a:extLst>
              <a:ext uri="{FF2B5EF4-FFF2-40B4-BE49-F238E27FC236}">
                <a16:creationId xmlns:a16="http://schemas.microsoft.com/office/drawing/2014/main" id="{9F2351CC-D7BB-42B5-9F51-85D0D08DF234}"/>
              </a:ext>
            </a:extLst>
          </p:cNvPr>
          <p:cNvSpPr txBox="1"/>
          <p:nvPr/>
        </p:nvSpPr>
        <p:spPr>
          <a:xfrm>
            <a:off x="6165055" y="2245161"/>
            <a:ext cx="5341145" cy="1600438"/>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Make the candidate feel comfortable, and consider asking what, if any, particular accommodations that person may need to feel at ease in advance of the interview. </a:t>
            </a:r>
            <a:r>
              <a:rPr lang="en-GB" sz="1400" b="0" i="0" dirty="0">
                <a:solidFill>
                  <a:srgbClr val="232323"/>
                </a:solidFill>
                <a:effectLst/>
                <a:latin typeface="Open Sans" panose="020B0606030504020204" pitchFamily="34" charset="0"/>
              </a:rPr>
              <a:t/>
            </a: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
            </a: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Can you have more detailed information available on travel such as a hotel would on their “how to find us” sections?</a:t>
            </a:r>
          </a:p>
        </p:txBody>
      </p:sp>
      <p:sp>
        <p:nvSpPr>
          <p:cNvPr id="13" name="TextBox 12">
            <a:extLst>
              <a:ext uri="{FF2B5EF4-FFF2-40B4-BE49-F238E27FC236}">
                <a16:creationId xmlns:a16="http://schemas.microsoft.com/office/drawing/2014/main" id="{62BD3B9B-693E-435F-941A-218D6E2EB55A}"/>
              </a:ext>
            </a:extLst>
          </p:cNvPr>
          <p:cNvSpPr txBox="1"/>
          <p:nvPr/>
        </p:nvSpPr>
        <p:spPr>
          <a:xfrm>
            <a:off x="6115050" y="3982729"/>
            <a:ext cx="5441158" cy="2677656"/>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Depending on the skills required for the specific position, consider creating an alternate method to assess the candidate’s capabilities and “fit” for the job.  Does a “chat” really find the best person or is simply finding the best communicator?</a:t>
            </a:r>
            <a:r>
              <a:rPr lang="en-GB" sz="1400" b="0" i="0" dirty="0">
                <a:solidFill>
                  <a:srgbClr val="232323"/>
                </a:solidFill>
                <a:effectLst/>
                <a:latin typeface="Open Sans" panose="020B0606030504020204" pitchFamily="34" charset="0"/>
              </a:rPr>
              <a:t/>
            </a: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
            </a: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This might be an observational assessment that could exist in lieu of a formal interview or in conjunction with one.  For example, if an interview setting does not represent an individual’s ability to perform the necessary tasks, have the applicant do a sample of the work required for the position as you observe.</a:t>
            </a:r>
          </a:p>
        </p:txBody>
      </p:sp>
      <p:pic>
        <p:nvPicPr>
          <p:cNvPr id="5" name="Audio 4">
            <a:hlinkClick r:id="" action="ppaction://media"/>
            <a:extLst>
              <a:ext uri="{FF2B5EF4-FFF2-40B4-BE49-F238E27FC236}">
                <a16:creationId xmlns:a16="http://schemas.microsoft.com/office/drawing/2014/main" id="{FACDD01A-750D-429C-9948-01E1746FF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6016877"/>
      </p:ext>
    </p:extLst>
  </p:cSld>
  <p:clrMapOvr>
    <a:masterClrMapping/>
  </p:clrMapOvr>
  <mc:AlternateContent xmlns:mc="http://schemas.openxmlformats.org/markup-compatibility/2006" xmlns:p14="http://schemas.microsoft.com/office/powerpoint/2010/main">
    <mc:Choice Requires="p14">
      <p:transition spd="slow" p14:dur="2000" advTm="88059"/>
    </mc:Choice>
    <mc:Fallback xmlns="">
      <p:transition spd="slow" advTm="8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people&#10;&#10;Description automatically generated">
            <a:extLst>
              <a:ext uri="{FF2B5EF4-FFF2-40B4-BE49-F238E27FC236}">
                <a16:creationId xmlns:a16="http://schemas.microsoft.com/office/drawing/2014/main" id="{2AF1C1E5-8CD9-4960-8C07-AD56F72F5F9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1635539"/>
            <a:ext cx="12192000" cy="5115339"/>
          </a:xfrm>
          <a:prstGeom prst="rect">
            <a:avLst/>
          </a:prstGeom>
        </p:spPr>
      </p:pic>
      <p:sp>
        <p:nvSpPr>
          <p:cNvPr id="2" name="Text Placeholder 1">
            <a:extLst>
              <a:ext uri="{FF2B5EF4-FFF2-40B4-BE49-F238E27FC236}">
                <a16:creationId xmlns:a16="http://schemas.microsoft.com/office/drawing/2014/main" id="{2E43B4E2-B5B9-4532-8BE9-91C5D533FCCC}"/>
              </a:ext>
            </a:extLst>
          </p:cNvPr>
          <p:cNvSpPr>
            <a:spLocks noGrp="1"/>
          </p:cNvSpPr>
          <p:nvPr>
            <p:ph type="body" sz="quarter" idx="10"/>
          </p:nvPr>
        </p:nvSpPr>
        <p:spPr/>
        <p:txBody>
          <a:bodyPr>
            <a:normAutofit fontScale="92500" lnSpcReduction="10000"/>
          </a:bodyPr>
          <a:lstStyle/>
          <a:p>
            <a:r>
              <a:rPr lang="en-GB" dirty="0">
                <a:solidFill>
                  <a:srgbClr val="0C3261"/>
                </a:solidFill>
              </a:rPr>
              <a:t>Recruitment Summary</a:t>
            </a:r>
          </a:p>
        </p:txBody>
      </p:sp>
      <p:sp>
        <p:nvSpPr>
          <p:cNvPr id="3" name="TextBox 2">
            <a:extLst>
              <a:ext uri="{FF2B5EF4-FFF2-40B4-BE49-F238E27FC236}">
                <a16:creationId xmlns:a16="http://schemas.microsoft.com/office/drawing/2014/main" id="{79BA8F45-0A49-4103-93D9-B7A428DB0FC7}"/>
              </a:ext>
            </a:extLst>
          </p:cNvPr>
          <p:cNvSpPr txBox="1"/>
          <p:nvPr/>
        </p:nvSpPr>
        <p:spPr>
          <a:xfrm>
            <a:off x="410817" y="1842052"/>
            <a:ext cx="3525079" cy="646331"/>
          </a:xfrm>
          <a:prstGeom prst="rect">
            <a:avLst/>
          </a:prstGeom>
          <a:solidFill>
            <a:srgbClr val="C4122D"/>
          </a:solidFill>
        </p:spPr>
        <p:txBody>
          <a:bodyPr wrap="square" rtlCol="0">
            <a:spAutoFit/>
          </a:bodyPr>
          <a:lstStyle/>
          <a:p>
            <a:pPr algn="ctr"/>
            <a:r>
              <a:rPr lang="en-GB" dirty="0">
                <a:solidFill>
                  <a:schemeClr val="bg1"/>
                </a:solidFill>
              </a:rPr>
              <a:t>Give more details on the job advert to encourage more applications</a:t>
            </a:r>
          </a:p>
        </p:txBody>
      </p:sp>
      <p:sp>
        <p:nvSpPr>
          <p:cNvPr id="4" name="TextBox 3">
            <a:extLst>
              <a:ext uri="{FF2B5EF4-FFF2-40B4-BE49-F238E27FC236}">
                <a16:creationId xmlns:a16="http://schemas.microsoft.com/office/drawing/2014/main" id="{6BEC6E2B-B331-4718-865E-3BF1D0B18115}"/>
              </a:ext>
            </a:extLst>
          </p:cNvPr>
          <p:cNvSpPr txBox="1"/>
          <p:nvPr/>
        </p:nvSpPr>
        <p:spPr>
          <a:xfrm>
            <a:off x="410817" y="2734268"/>
            <a:ext cx="3525079" cy="923330"/>
          </a:xfrm>
          <a:prstGeom prst="rect">
            <a:avLst/>
          </a:prstGeom>
          <a:solidFill>
            <a:srgbClr val="C4122D"/>
          </a:solidFill>
        </p:spPr>
        <p:txBody>
          <a:bodyPr wrap="square" rtlCol="0">
            <a:spAutoFit/>
          </a:bodyPr>
          <a:lstStyle/>
          <a:p>
            <a:pPr algn="ctr"/>
            <a:r>
              <a:rPr lang="en-GB" dirty="0">
                <a:solidFill>
                  <a:schemeClr val="bg1"/>
                </a:solidFill>
              </a:rPr>
              <a:t>Ensure accommodations are asked for (and implemented) for interview</a:t>
            </a:r>
          </a:p>
        </p:txBody>
      </p:sp>
      <p:sp>
        <p:nvSpPr>
          <p:cNvPr id="5" name="TextBox 4">
            <a:extLst>
              <a:ext uri="{FF2B5EF4-FFF2-40B4-BE49-F238E27FC236}">
                <a16:creationId xmlns:a16="http://schemas.microsoft.com/office/drawing/2014/main" id="{278E8E5D-CD0B-43F9-9EA4-8E3418E8AFBC}"/>
              </a:ext>
            </a:extLst>
          </p:cNvPr>
          <p:cNvSpPr txBox="1"/>
          <p:nvPr/>
        </p:nvSpPr>
        <p:spPr>
          <a:xfrm>
            <a:off x="410817" y="3830425"/>
            <a:ext cx="3525079" cy="1200329"/>
          </a:xfrm>
          <a:prstGeom prst="rect">
            <a:avLst/>
          </a:prstGeom>
          <a:solidFill>
            <a:srgbClr val="C4122D"/>
          </a:solidFill>
        </p:spPr>
        <p:txBody>
          <a:bodyPr wrap="square" rtlCol="0">
            <a:spAutoFit/>
          </a:bodyPr>
          <a:lstStyle/>
          <a:p>
            <a:pPr algn="ctr"/>
            <a:r>
              <a:rPr lang="en-GB" dirty="0">
                <a:solidFill>
                  <a:schemeClr val="bg1"/>
                </a:solidFill>
              </a:rPr>
              <a:t>Send detailed instructions and location of interview and also send over the main questions relating to the role for discussion</a:t>
            </a:r>
          </a:p>
        </p:txBody>
      </p:sp>
      <p:sp>
        <p:nvSpPr>
          <p:cNvPr id="6" name="TextBox 5">
            <a:extLst>
              <a:ext uri="{FF2B5EF4-FFF2-40B4-BE49-F238E27FC236}">
                <a16:creationId xmlns:a16="http://schemas.microsoft.com/office/drawing/2014/main" id="{5FE73680-EE13-466A-BC2B-6115499BC562}"/>
              </a:ext>
            </a:extLst>
          </p:cNvPr>
          <p:cNvSpPr txBox="1"/>
          <p:nvPr/>
        </p:nvSpPr>
        <p:spPr>
          <a:xfrm>
            <a:off x="410817" y="5429151"/>
            <a:ext cx="3525079" cy="923330"/>
          </a:xfrm>
          <a:prstGeom prst="rect">
            <a:avLst/>
          </a:prstGeom>
          <a:solidFill>
            <a:srgbClr val="C4122D"/>
          </a:solidFill>
        </p:spPr>
        <p:txBody>
          <a:bodyPr wrap="square" rtlCol="0">
            <a:spAutoFit/>
          </a:bodyPr>
          <a:lstStyle/>
          <a:p>
            <a:pPr algn="ctr"/>
            <a:r>
              <a:rPr lang="en-GB" dirty="0">
                <a:solidFill>
                  <a:schemeClr val="bg1"/>
                </a:solidFill>
              </a:rPr>
              <a:t>All of which are a waste of time if we have a culture that doesn’t understand Autism</a:t>
            </a:r>
          </a:p>
        </p:txBody>
      </p:sp>
      <p:pic>
        <p:nvPicPr>
          <p:cNvPr id="9" name="Audio 8">
            <a:hlinkClick r:id="" action="ppaction://media"/>
            <a:extLst>
              <a:ext uri="{FF2B5EF4-FFF2-40B4-BE49-F238E27FC236}">
                <a16:creationId xmlns:a16="http://schemas.microsoft.com/office/drawing/2014/main" id="{4B35CA33-5702-4486-921A-6C470F20D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09512168"/>
      </p:ext>
    </p:extLst>
  </p:cSld>
  <p:clrMapOvr>
    <a:masterClrMapping/>
  </p:clrMapOvr>
  <mc:AlternateContent xmlns:mc="http://schemas.openxmlformats.org/markup-compatibility/2006" xmlns:p14="http://schemas.microsoft.com/office/powerpoint/2010/main">
    <mc:Choice Requires="p14">
      <p:transition spd="slow" p14:dur="2000" advTm="26132"/>
    </mc:Choice>
    <mc:Fallback xmlns="">
      <p:transition spd="slow" advTm="2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81E5C-DCE4-43BE-9395-B2A6E69BEBEB}"/>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Opportunities</a:t>
            </a:r>
          </a:p>
        </p:txBody>
      </p:sp>
      <p:pic>
        <p:nvPicPr>
          <p:cNvPr id="1026" name="Picture 2" descr="Home">
            <a:extLst>
              <a:ext uri="{FF2B5EF4-FFF2-40B4-BE49-F238E27FC236}">
                <a16:creationId xmlns:a16="http://schemas.microsoft.com/office/drawing/2014/main" id="{E8D019FD-5318-415D-9D63-0C450AA0F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04" y="1947862"/>
            <a:ext cx="3431725" cy="923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7F1E16-C6F9-492F-9411-E36B4767D823}"/>
              </a:ext>
            </a:extLst>
          </p:cNvPr>
          <p:cNvSpPr txBox="1"/>
          <p:nvPr/>
        </p:nvSpPr>
        <p:spPr>
          <a:xfrm>
            <a:off x="1061204" y="3088861"/>
            <a:ext cx="3720346" cy="2308324"/>
          </a:xfrm>
          <a:prstGeom prst="rect">
            <a:avLst/>
          </a:prstGeom>
          <a:noFill/>
        </p:spPr>
        <p:txBody>
          <a:bodyPr wrap="square" rtlCol="0">
            <a:spAutoFit/>
          </a:bodyPr>
          <a:lstStyle/>
          <a:p>
            <a:r>
              <a:rPr lang="en-GB" dirty="0"/>
              <a:t>Offer internships and experience for decent, skilled positions, for people with Autism. Not only does it help organisations to get highly skilled employees, it helps those people to gain valuable experience of employment and social interaction.</a:t>
            </a:r>
          </a:p>
          <a:p>
            <a:r>
              <a:rPr lang="en-GB" dirty="0"/>
              <a:t> </a:t>
            </a:r>
          </a:p>
        </p:txBody>
      </p:sp>
      <p:pic>
        <p:nvPicPr>
          <p:cNvPr id="5" name="Picture 4">
            <a:extLst>
              <a:ext uri="{FF2B5EF4-FFF2-40B4-BE49-F238E27FC236}">
                <a16:creationId xmlns:a16="http://schemas.microsoft.com/office/drawing/2014/main" id="{7B3F8921-90B9-45C6-809C-DC570A986549}"/>
              </a:ext>
            </a:extLst>
          </p:cNvPr>
          <p:cNvPicPr>
            <a:picLocks noChangeAspect="1"/>
          </p:cNvPicPr>
          <p:nvPr/>
        </p:nvPicPr>
        <p:blipFill>
          <a:blip r:embed="rId6"/>
          <a:stretch>
            <a:fillRect/>
          </a:stretch>
        </p:blipFill>
        <p:spPr>
          <a:xfrm>
            <a:off x="4910138" y="2430147"/>
            <a:ext cx="6594662" cy="2967038"/>
          </a:xfrm>
          <a:prstGeom prst="rect">
            <a:avLst/>
          </a:prstGeom>
        </p:spPr>
      </p:pic>
      <p:sp>
        <p:nvSpPr>
          <p:cNvPr id="4" name="TextBox 3">
            <a:extLst>
              <a:ext uri="{FF2B5EF4-FFF2-40B4-BE49-F238E27FC236}">
                <a16:creationId xmlns:a16="http://schemas.microsoft.com/office/drawing/2014/main" id="{2EE289C9-2A10-4260-8988-426DF19CC0CD}"/>
              </a:ext>
            </a:extLst>
          </p:cNvPr>
          <p:cNvSpPr txBox="1"/>
          <p:nvPr/>
        </p:nvSpPr>
        <p:spPr>
          <a:xfrm>
            <a:off x="2557463" y="5857875"/>
            <a:ext cx="7758112" cy="646331"/>
          </a:xfrm>
          <a:prstGeom prst="rect">
            <a:avLst/>
          </a:prstGeom>
          <a:noFill/>
        </p:spPr>
        <p:txBody>
          <a:bodyPr wrap="square" rtlCol="0">
            <a:spAutoFit/>
          </a:bodyPr>
          <a:lstStyle/>
          <a:p>
            <a:pPr algn="ctr"/>
            <a:r>
              <a:rPr lang="en-GB" dirty="0"/>
              <a:t>Could you have a role that could be suitable for internship or experience? Do we look to offer placements to People with Autism?</a:t>
            </a:r>
          </a:p>
        </p:txBody>
      </p:sp>
      <p:pic>
        <p:nvPicPr>
          <p:cNvPr id="7" name="Audio 6">
            <a:hlinkClick r:id="" action="ppaction://media"/>
            <a:extLst>
              <a:ext uri="{FF2B5EF4-FFF2-40B4-BE49-F238E27FC236}">
                <a16:creationId xmlns:a16="http://schemas.microsoft.com/office/drawing/2014/main" id="{27F6C5A8-E2EB-4605-88C6-D2F4F7978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9302665"/>
      </p:ext>
    </p:extLst>
  </p:cSld>
  <p:clrMapOvr>
    <a:masterClrMapping/>
  </p:clrMapOvr>
  <mc:AlternateContent xmlns:mc="http://schemas.openxmlformats.org/markup-compatibility/2006" xmlns:p14="http://schemas.microsoft.com/office/powerpoint/2010/main">
    <mc:Choice Requires="p14">
      <p:transition spd="slow" p14:dur="2000" advTm="54111"/>
    </mc:Choice>
    <mc:Fallback xmlns="">
      <p:transition spd="slow" advTm="5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69B23-310B-41B6-BCB1-17BCF5FBA6C2}"/>
              </a:ext>
            </a:extLst>
          </p:cNvPr>
          <p:cNvSpPr>
            <a:spLocks noGrp="1"/>
          </p:cNvSpPr>
          <p:nvPr>
            <p:ph type="body" sz="quarter" idx="10"/>
          </p:nvPr>
        </p:nvSpPr>
        <p:spPr/>
        <p:txBody>
          <a:bodyPr>
            <a:normAutofit fontScale="92500" lnSpcReduction="10000"/>
          </a:bodyPr>
          <a:lstStyle/>
          <a:p>
            <a:r>
              <a:rPr lang="en-GB" dirty="0">
                <a:solidFill>
                  <a:srgbClr val="0C3261"/>
                </a:solidFill>
              </a:rPr>
              <a:t>The Work </a:t>
            </a:r>
            <a:r>
              <a:rPr lang="en-GB" b="1" dirty="0">
                <a:solidFill>
                  <a:srgbClr val="0C3261"/>
                </a:solidFill>
              </a:rPr>
              <a:t>PLACE </a:t>
            </a:r>
            <a:r>
              <a:rPr lang="en-GB" dirty="0">
                <a:solidFill>
                  <a:srgbClr val="0C3261"/>
                </a:solidFill>
              </a:rPr>
              <a:t>Experience </a:t>
            </a:r>
          </a:p>
        </p:txBody>
      </p:sp>
      <p:pic>
        <p:nvPicPr>
          <p:cNvPr id="4" name="Picture 3" descr="A group of children sitting at desks in a classroom&#10;&#10;Description automatically generated with medium confidence">
            <a:extLst>
              <a:ext uri="{FF2B5EF4-FFF2-40B4-BE49-F238E27FC236}">
                <a16:creationId xmlns:a16="http://schemas.microsoft.com/office/drawing/2014/main" id="{8D197074-BF13-4625-BCBB-C7C5F0AEA4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383116" y="1845733"/>
            <a:ext cx="6494976" cy="4332287"/>
          </a:xfrm>
          <a:prstGeom prst="rect">
            <a:avLst/>
          </a:prstGeom>
        </p:spPr>
      </p:pic>
      <p:sp>
        <p:nvSpPr>
          <p:cNvPr id="6" name="TextBox 5">
            <a:extLst>
              <a:ext uri="{FF2B5EF4-FFF2-40B4-BE49-F238E27FC236}">
                <a16:creationId xmlns:a16="http://schemas.microsoft.com/office/drawing/2014/main" id="{D9B2096F-F59A-4372-9566-B1810E47641A}"/>
              </a:ext>
            </a:extLst>
          </p:cNvPr>
          <p:cNvSpPr txBox="1"/>
          <p:nvPr/>
        </p:nvSpPr>
        <p:spPr>
          <a:xfrm>
            <a:off x="7112000" y="1845733"/>
            <a:ext cx="4696884" cy="4801314"/>
          </a:xfrm>
          <a:prstGeom prst="rect">
            <a:avLst/>
          </a:prstGeom>
          <a:noFill/>
        </p:spPr>
        <p:txBody>
          <a:bodyPr wrap="square" rtlCol="0">
            <a:spAutoFit/>
          </a:bodyPr>
          <a:lstStyle/>
          <a:p>
            <a:r>
              <a:rPr lang="en-GB" dirty="0"/>
              <a:t>But everything has to start earlier.</a:t>
            </a:r>
          </a:p>
          <a:p>
            <a:endParaRPr lang="en-GB" dirty="0"/>
          </a:p>
          <a:p>
            <a:r>
              <a:rPr lang="en-GB" dirty="0"/>
              <a:t>When children go on work experience, it is to experience a career.</a:t>
            </a:r>
          </a:p>
          <a:p>
            <a:endParaRPr lang="en-GB" dirty="0"/>
          </a:p>
          <a:p>
            <a:r>
              <a:rPr lang="en-GB" dirty="0"/>
              <a:t>For a child with Autism just breaking routine is hard enough. This is the first step! </a:t>
            </a:r>
          </a:p>
          <a:p>
            <a:endParaRPr lang="en-GB" dirty="0"/>
          </a:p>
          <a:p>
            <a:r>
              <a:rPr lang="en-GB" dirty="0"/>
              <a:t>Getting organisations to actively accommodate children with Autism for a work </a:t>
            </a:r>
            <a:r>
              <a:rPr lang="en-GB" b="1" dirty="0"/>
              <a:t>place </a:t>
            </a:r>
            <a:r>
              <a:rPr lang="en-GB" dirty="0"/>
              <a:t>experience is crucial to development.</a:t>
            </a:r>
          </a:p>
          <a:p>
            <a:endParaRPr lang="en-GB" dirty="0"/>
          </a:p>
          <a:p>
            <a:r>
              <a:rPr lang="en-GB" dirty="0"/>
              <a:t>Build links with a school, build links to that child and make the work place experience the aim, not the role, not the tasks, just being able to gain the confidence of a new environment and routine</a:t>
            </a:r>
          </a:p>
        </p:txBody>
      </p:sp>
      <p:pic>
        <p:nvPicPr>
          <p:cNvPr id="5" name="Audio 4">
            <a:hlinkClick r:id="" action="ppaction://media"/>
            <a:extLst>
              <a:ext uri="{FF2B5EF4-FFF2-40B4-BE49-F238E27FC236}">
                <a16:creationId xmlns:a16="http://schemas.microsoft.com/office/drawing/2014/main" id="{2D87115D-3A7B-49FD-981C-69CDE03FDE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7938641"/>
      </p:ext>
    </p:extLst>
  </p:cSld>
  <p:clrMapOvr>
    <a:masterClrMapping/>
  </p:clrMapOvr>
  <mc:AlternateContent xmlns:mc="http://schemas.openxmlformats.org/markup-compatibility/2006" xmlns:p14="http://schemas.microsoft.com/office/powerpoint/2010/main">
    <mc:Choice Requires="p14">
      <p:transition spd="slow" p14:dur="2000" advTm="59591"/>
    </mc:Choice>
    <mc:Fallback xmlns="">
      <p:transition spd="slow" advTm="59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B1F307-7C8C-4E77-96A2-C397C896F58C}"/>
              </a:ext>
            </a:extLst>
          </p:cNvPr>
          <p:cNvSpPr>
            <a:spLocks noGrp="1"/>
          </p:cNvSpPr>
          <p:nvPr>
            <p:ph type="body" sz="quarter" idx="10"/>
          </p:nvPr>
        </p:nvSpPr>
        <p:spPr/>
        <p:txBody>
          <a:bodyPr>
            <a:normAutofit fontScale="92500" lnSpcReduction="10000"/>
          </a:bodyPr>
          <a:lstStyle/>
          <a:p>
            <a:r>
              <a:rPr lang="en-GB" dirty="0">
                <a:solidFill>
                  <a:srgbClr val="0C3261"/>
                </a:solidFill>
              </a:rPr>
              <a:t>How It Is VS How It Should Be</a:t>
            </a:r>
          </a:p>
        </p:txBody>
      </p:sp>
      <p:graphicFrame>
        <p:nvGraphicFramePr>
          <p:cNvPr id="3" name="Diagram 2">
            <a:extLst>
              <a:ext uri="{FF2B5EF4-FFF2-40B4-BE49-F238E27FC236}">
                <a16:creationId xmlns:a16="http://schemas.microsoft.com/office/drawing/2014/main" id="{F479D363-9E14-4A5A-821B-669BAF8B9181}"/>
              </a:ext>
            </a:extLst>
          </p:cNvPr>
          <p:cNvGraphicFramePr/>
          <p:nvPr/>
        </p:nvGraphicFramePr>
        <p:xfrm>
          <a:off x="755373" y="719666"/>
          <a:ext cx="1102580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0D673956-D487-4B7A-AC93-A8284F0FD523}"/>
              </a:ext>
            </a:extLst>
          </p:cNvPr>
          <p:cNvGraphicFramePr/>
          <p:nvPr/>
        </p:nvGraphicFramePr>
        <p:xfrm>
          <a:off x="755373" y="2608099"/>
          <a:ext cx="11025809"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extBox 4">
            <a:extLst>
              <a:ext uri="{FF2B5EF4-FFF2-40B4-BE49-F238E27FC236}">
                <a16:creationId xmlns:a16="http://schemas.microsoft.com/office/drawing/2014/main" id="{CC17AA0F-E421-414E-BEA0-E33D7BC6BC99}"/>
              </a:ext>
            </a:extLst>
          </p:cNvPr>
          <p:cNvSpPr txBox="1"/>
          <p:nvPr/>
        </p:nvSpPr>
        <p:spPr>
          <a:xfrm>
            <a:off x="2146852" y="1948070"/>
            <a:ext cx="8309113" cy="646331"/>
          </a:xfrm>
          <a:prstGeom prst="rect">
            <a:avLst/>
          </a:prstGeom>
          <a:noFill/>
        </p:spPr>
        <p:txBody>
          <a:bodyPr wrap="square" rtlCol="0">
            <a:spAutoFit/>
          </a:bodyPr>
          <a:lstStyle/>
          <a:p>
            <a:pPr algn="ctr"/>
            <a:r>
              <a:rPr lang="en-GB" dirty="0"/>
              <a:t>Can employers do more to work with schools to provide work “place” experience as for an autistic child, its not the role that’s important, it’s the experience</a:t>
            </a:r>
          </a:p>
        </p:txBody>
      </p:sp>
      <p:pic>
        <p:nvPicPr>
          <p:cNvPr id="7" name="Audio 6">
            <a:hlinkClick r:id="" action="ppaction://media"/>
            <a:extLst>
              <a:ext uri="{FF2B5EF4-FFF2-40B4-BE49-F238E27FC236}">
                <a16:creationId xmlns:a16="http://schemas.microsoft.com/office/drawing/2014/main" id="{EEDC3918-651A-4820-8D40-56365F477CC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1309962"/>
      </p:ext>
    </p:extLst>
  </p:cSld>
  <p:clrMapOvr>
    <a:masterClrMapping/>
  </p:clrMapOvr>
  <mc:AlternateContent xmlns:mc="http://schemas.openxmlformats.org/markup-compatibility/2006" xmlns:p14="http://schemas.microsoft.com/office/powerpoint/2010/main">
    <mc:Choice Requires="p14">
      <p:transition spd="slow" p14:dur="2000" advTm="35443"/>
    </mc:Choice>
    <mc:Fallback xmlns="">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D1AD5-2CB3-4CFD-A86E-47EA8A9E897E}"/>
              </a:ext>
            </a:extLst>
          </p:cNvPr>
          <p:cNvSpPr>
            <a:spLocks noGrp="1"/>
          </p:cNvSpPr>
          <p:nvPr>
            <p:ph type="body" sz="quarter" idx="10"/>
          </p:nvPr>
        </p:nvSpPr>
        <p:spPr/>
        <p:txBody>
          <a:bodyPr>
            <a:normAutofit fontScale="92500" lnSpcReduction="10000"/>
          </a:bodyPr>
          <a:lstStyle/>
          <a:p>
            <a:r>
              <a:rPr lang="en-GB" dirty="0">
                <a:solidFill>
                  <a:srgbClr val="0C3261"/>
                </a:solidFill>
              </a:rPr>
              <a:t>What Can We Do: A Simple Calculation</a:t>
            </a:r>
          </a:p>
        </p:txBody>
      </p:sp>
      <p:sp>
        <p:nvSpPr>
          <p:cNvPr id="3" name="TextBox 2">
            <a:extLst>
              <a:ext uri="{FF2B5EF4-FFF2-40B4-BE49-F238E27FC236}">
                <a16:creationId xmlns:a16="http://schemas.microsoft.com/office/drawing/2014/main" id="{661EA167-B72D-4D97-A884-4639F52AA312}"/>
              </a:ext>
            </a:extLst>
          </p:cNvPr>
          <p:cNvSpPr txBox="1"/>
          <p:nvPr/>
        </p:nvSpPr>
        <p:spPr>
          <a:xfrm>
            <a:off x="2051805" y="2056773"/>
            <a:ext cx="2343150" cy="1200329"/>
          </a:xfrm>
          <a:prstGeom prst="rect">
            <a:avLst/>
          </a:prstGeom>
          <a:solidFill>
            <a:srgbClr val="C00000"/>
          </a:solidFill>
        </p:spPr>
        <p:txBody>
          <a:bodyPr wrap="square" rtlCol="0">
            <a:spAutoFit/>
          </a:bodyPr>
          <a:lstStyle/>
          <a:p>
            <a:pPr algn="ctr"/>
            <a:r>
              <a:rPr lang="en-GB" dirty="0">
                <a:solidFill>
                  <a:schemeClr val="bg1"/>
                </a:solidFill>
              </a:rPr>
              <a:t>If we have more accommodating workplaces with a culture of inclusion</a:t>
            </a:r>
          </a:p>
        </p:txBody>
      </p:sp>
      <p:sp>
        <p:nvSpPr>
          <p:cNvPr id="4" name="TextBox 3">
            <a:extLst>
              <a:ext uri="{FF2B5EF4-FFF2-40B4-BE49-F238E27FC236}">
                <a16:creationId xmlns:a16="http://schemas.microsoft.com/office/drawing/2014/main" id="{78A76ABB-938E-4BC0-851A-C9CF9BCA800F}"/>
              </a:ext>
            </a:extLst>
          </p:cNvPr>
          <p:cNvSpPr txBox="1"/>
          <p:nvPr/>
        </p:nvSpPr>
        <p:spPr>
          <a:xfrm>
            <a:off x="2051805" y="4037111"/>
            <a:ext cx="2343150" cy="2308324"/>
          </a:xfrm>
          <a:prstGeom prst="rect">
            <a:avLst/>
          </a:prstGeom>
          <a:solidFill>
            <a:srgbClr val="C00000"/>
          </a:solidFill>
        </p:spPr>
        <p:txBody>
          <a:bodyPr wrap="square" rtlCol="0">
            <a:spAutoFit/>
          </a:bodyPr>
          <a:lstStyle/>
          <a:p>
            <a:pPr algn="ctr"/>
            <a:r>
              <a:rPr lang="en-GB" dirty="0">
                <a:solidFill>
                  <a:schemeClr val="bg1"/>
                </a:solidFill>
              </a:rPr>
              <a:t>Employing more people who have autism to better diversity and get more people with Autism into jobs or giving opportunity through internships</a:t>
            </a:r>
          </a:p>
        </p:txBody>
      </p:sp>
      <p:sp>
        <p:nvSpPr>
          <p:cNvPr id="5" name="Cross 4">
            <a:extLst>
              <a:ext uri="{FF2B5EF4-FFF2-40B4-BE49-F238E27FC236}">
                <a16:creationId xmlns:a16="http://schemas.microsoft.com/office/drawing/2014/main" id="{4DDBF510-6B1D-480F-8971-C947F84ED68A}"/>
              </a:ext>
            </a:extLst>
          </p:cNvPr>
          <p:cNvSpPr/>
          <p:nvPr/>
        </p:nvSpPr>
        <p:spPr>
          <a:xfrm>
            <a:off x="2895601" y="3342648"/>
            <a:ext cx="507922" cy="608917"/>
          </a:xfrm>
          <a:prstGeom prst="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quals 5">
            <a:extLst>
              <a:ext uri="{FF2B5EF4-FFF2-40B4-BE49-F238E27FC236}">
                <a16:creationId xmlns:a16="http://schemas.microsoft.com/office/drawing/2014/main" id="{4714950E-79A7-4E9D-9043-79A1CD8B3E1B}"/>
              </a:ext>
            </a:extLst>
          </p:cNvPr>
          <p:cNvSpPr/>
          <p:nvPr/>
        </p:nvSpPr>
        <p:spPr>
          <a:xfrm>
            <a:off x="5110162" y="3257102"/>
            <a:ext cx="1657350" cy="694463"/>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5DC50894-26DD-4D19-B8D4-92B9B8617181}"/>
              </a:ext>
            </a:extLst>
          </p:cNvPr>
          <p:cNvSpPr txBox="1"/>
          <p:nvPr/>
        </p:nvSpPr>
        <p:spPr>
          <a:xfrm>
            <a:off x="7482719" y="2588670"/>
            <a:ext cx="2343150" cy="2031325"/>
          </a:xfrm>
          <a:prstGeom prst="rect">
            <a:avLst/>
          </a:prstGeom>
          <a:solidFill>
            <a:srgbClr val="92D050"/>
          </a:solidFill>
        </p:spPr>
        <p:txBody>
          <a:bodyPr wrap="square" rtlCol="0">
            <a:spAutoFit/>
          </a:bodyPr>
          <a:lstStyle/>
          <a:p>
            <a:pPr algn="ctr"/>
            <a:r>
              <a:rPr lang="en-GB" dirty="0"/>
              <a:t>Reduction in mental health issues and suicide rates, more people with Autism employed, more diverse workplace benefits</a:t>
            </a:r>
          </a:p>
        </p:txBody>
      </p:sp>
      <p:pic>
        <p:nvPicPr>
          <p:cNvPr id="13" name="Picture 12" descr="A picture containing logo&#10;&#10;Description automatically generated">
            <a:extLst>
              <a:ext uri="{FF2B5EF4-FFF2-40B4-BE49-F238E27FC236}">
                <a16:creationId xmlns:a16="http://schemas.microsoft.com/office/drawing/2014/main" id="{B144BDAA-B783-4CCD-B8C1-6BE237570B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02592" y="3098109"/>
            <a:ext cx="1149622" cy="1359322"/>
          </a:xfrm>
          <a:prstGeom prst="rect">
            <a:avLst/>
          </a:prstGeom>
        </p:spPr>
      </p:pic>
      <p:sp>
        <p:nvSpPr>
          <p:cNvPr id="14" name="TextBox 13">
            <a:extLst>
              <a:ext uri="{FF2B5EF4-FFF2-40B4-BE49-F238E27FC236}">
                <a16:creationId xmlns:a16="http://schemas.microsoft.com/office/drawing/2014/main" id="{DFFDE5A3-76AA-4F9D-9BAD-72A16344A2C7}"/>
              </a:ext>
            </a:extLst>
          </p:cNvPr>
          <p:cNvSpPr txBox="1"/>
          <p:nvPr/>
        </p:nvSpPr>
        <p:spPr>
          <a:xfrm>
            <a:off x="9983032" y="2782890"/>
            <a:ext cx="1657350" cy="1323439"/>
          </a:xfrm>
          <a:prstGeom prst="rect">
            <a:avLst/>
          </a:prstGeom>
          <a:noFill/>
        </p:spPr>
        <p:txBody>
          <a:bodyPr wrap="square" rtlCol="0">
            <a:spAutoFit/>
          </a:bodyPr>
          <a:lstStyle/>
          <a:p>
            <a:r>
              <a:rPr lang="en-GB" sz="8000" dirty="0"/>
              <a:t>X</a:t>
            </a:r>
          </a:p>
        </p:txBody>
      </p:sp>
      <p:sp>
        <p:nvSpPr>
          <p:cNvPr id="10" name="TextBox 9">
            <a:extLst>
              <a:ext uri="{FF2B5EF4-FFF2-40B4-BE49-F238E27FC236}">
                <a16:creationId xmlns:a16="http://schemas.microsoft.com/office/drawing/2014/main" id="{E13E40E5-284F-475D-9003-2AA63EBEA1BB}"/>
              </a:ext>
            </a:extLst>
          </p:cNvPr>
          <p:cNvSpPr txBox="1"/>
          <p:nvPr/>
        </p:nvSpPr>
        <p:spPr>
          <a:xfrm>
            <a:off x="237292" y="3257102"/>
            <a:ext cx="1657350" cy="1200329"/>
          </a:xfrm>
          <a:prstGeom prst="rect">
            <a:avLst/>
          </a:prstGeom>
          <a:noFill/>
        </p:spPr>
        <p:txBody>
          <a:bodyPr wrap="square" rtlCol="0">
            <a:spAutoFit/>
          </a:bodyPr>
          <a:lstStyle/>
          <a:p>
            <a:pPr algn="ctr"/>
            <a:r>
              <a:rPr lang="en-GB" dirty="0"/>
              <a:t>(It starts with more Support to children with Autism)</a:t>
            </a:r>
          </a:p>
        </p:txBody>
      </p:sp>
      <p:sp>
        <p:nvSpPr>
          <p:cNvPr id="8" name="TextBox 7">
            <a:extLst>
              <a:ext uri="{FF2B5EF4-FFF2-40B4-BE49-F238E27FC236}">
                <a16:creationId xmlns:a16="http://schemas.microsoft.com/office/drawing/2014/main" id="{38D9F140-0100-4285-9A94-C53B3A97DA72}"/>
              </a:ext>
            </a:extLst>
          </p:cNvPr>
          <p:cNvSpPr txBox="1"/>
          <p:nvPr/>
        </p:nvSpPr>
        <p:spPr>
          <a:xfrm>
            <a:off x="7505497" y="4688596"/>
            <a:ext cx="5075583" cy="369332"/>
          </a:xfrm>
          <a:prstGeom prst="rect">
            <a:avLst/>
          </a:prstGeom>
          <a:noFill/>
        </p:spPr>
        <p:txBody>
          <a:bodyPr wrap="square" rtlCol="0">
            <a:spAutoFit/>
          </a:bodyPr>
          <a:lstStyle/>
          <a:p>
            <a:r>
              <a:rPr lang="en-GB" dirty="0"/>
              <a:t>We </a:t>
            </a:r>
            <a:r>
              <a:rPr lang="en-GB" b="1" dirty="0"/>
              <a:t>have </a:t>
            </a:r>
            <a:r>
              <a:rPr lang="en-GB" dirty="0"/>
              <a:t>to help people</a:t>
            </a:r>
          </a:p>
        </p:txBody>
      </p:sp>
      <p:pic>
        <p:nvPicPr>
          <p:cNvPr id="11" name="Audio 10">
            <a:hlinkClick r:id="" action="ppaction://media"/>
            <a:extLst>
              <a:ext uri="{FF2B5EF4-FFF2-40B4-BE49-F238E27FC236}">
                <a16:creationId xmlns:a16="http://schemas.microsoft.com/office/drawing/2014/main" id="{759B24C7-F7AC-4935-925A-1A75A46FCA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9822685"/>
      </p:ext>
    </p:extLst>
  </p:cSld>
  <p:clrMapOvr>
    <a:masterClrMapping/>
  </p:clrMapOvr>
  <mc:AlternateContent xmlns:mc="http://schemas.openxmlformats.org/markup-compatibility/2006" xmlns:p14="http://schemas.microsoft.com/office/powerpoint/2010/main">
    <mc:Choice Requires="p14">
      <p:transition spd="slow" p14:dur="2000" advTm="53740"/>
    </mc:Choice>
    <mc:Fallback xmlns="">
      <p:transition spd="slow" advTm="5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006D3-166A-4B37-B7BF-7AD772F518C6}"/>
              </a:ext>
            </a:extLst>
          </p:cNvPr>
          <p:cNvSpPr>
            <a:spLocks noGrp="1"/>
          </p:cNvSpPr>
          <p:nvPr>
            <p:ph type="body" sz="quarter" idx="10"/>
          </p:nvPr>
        </p:nvSpPr>
        <p:spPr/>
        <p:txBody>
          <a:bodyPr>
            <a:normAutofit fontScale="92500" lnSpcReduction="10000"/>
          </a:bodyPr>
          <a:lstStyle/>
          <a:p>
            <a:r>
              <a:rPr lang="en-GB" dirty="0">
                <a:solidFill>
                  <a:srgbClr val="0C3261"/>
                </a:solidFill>
              </a:rPr>
              <a:t>What Organisations Need To Do – The 3 E’s</a:t>
            </a:r>
          </a:p>
        </p:txBody>
      </p:sp>
      <p:sp>
        <p:nvSpPr>
          <p:cNvPr id="3" name="TextBox 2">
            <a:extLst>
              <a:ext uri="{FF2B5EF4-FFF2-40B4-BE49-F238E27FC236}">
                <a16:creationId xmlns:a16="http://schemas.microsoft.com/office/drawing/2014/main" id="{968274C5-BB47-4085-AE34-6D6D5985BC87}"/>
              </a:ext>
            </a:extLst>
          </p:cNvPr>
          <p:cNvSpPr txBox="1"/>
          <p:nvPr/>
        </p:nvSpPr>
        <p:spPr>
          <a:xfrm>
            <a:off x="702365" y="1923962"/>
            <a:ext cx="5998473" cy="4801314"/>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C00000"/>
                </a:solidFill>
              </a:rPr>
              <a:t>Encourage</a:t>
            </a:r>
            <a:r>
              <a:rPr lang="en-GB" sz="2400" dirty="0">
                <a:solidFill>
                  <a:srgbClr val="C00000"/>
                </a:solidFill>
              </a:rPr>
              <a:t> </a:t>
            </a:r>
            <a:r>
              <a:rPr lang="en-GB" dirty="0"/>
              <a:t>those with autism, who may not want to divulge it, to speak up so accommodations can be made, to make their working life better and to encourage diversity in recruitment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400" b="1" dirty="0">
                <a:solidFill>
                  <a:srgbClr val="C00000"/>
                </a:solidFill>
              </a:rPr>
              <a:t>Educate</a:t>
            </a:r>
            <a:r>
              <a:rPr lang="en-GB" sz="2400" dirty="0"/>
              <a:t> </a:t>
            </a:r>
            <a:r>
              <a:rPr lang="en-GB" dirty="0"/>
              <a:t>our teams to understand autism to build awareness and understanding to help those with autism but to also educate those in recruitment to offer a better interview experience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400" b="1" dirty="0">
                <a:solidFill>
                  <a:srgbClr val="C00000"/>
                </a:solidFill>
              </a:rPr>
              <a:t>Ensure</a:t>
            </a:r>
            <a:r>
              <a:rPr lang="en-GB" dirty="0"/>
              <a:t> that those who have autism (or any form of disability) are </a:t>
            </a:r>
            <a:r>
              <a:rPr lang="en-GB" b="1" dirty="0"/>
              <a:t>truly</a:t>
            </a:r>
            <a:r>
              <a:rPr lang="en-GB" dirty="0"/>
              <a:t> able to communicate this freely, are understood and accommodations are made for them, if required and that recruitment policies are autism friendly</a:t>
            </a:r>
          </a:p>
          <a:p>
            <a:endParaRPr lang="en-GB" dirty="0"/>
          </a:p>
          <a:p>
            <a:endParaRPr lang="en-GB" dirty="0"/>
          </a:p>
        </p:txBody>
      </p:sp>
      <p:pic>
        <p:nvPicPr>
          <p:cNvPr id="3074" name="Picture 2" descr="3 E's of Learning: why Engagement - Learnlets">
            <a:extLst>
              <a:ext uri="{FF2B5EF4-FFF2-40B4-BE49-F238E27FC236}">
                <a16:creationId xmlns:a16="http://schemas.microsoft.com/office/drawing/2014/main" id="{07C9EB9E-78A9-4A63-A714-AA57AF33A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838" y="1923962"/>
            <a:ext cx="4633913" cy="46339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B9A7DAF-AE89-43E4-8E1B-242A4E647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0343178"/>
      </p:ext>
    </p:extLst>
  </p:cSld>
  <p:clrMapOvr>
    <a:masterClrMapping/>
  </p:clrMapOvr>
  <mc:AlternateContent xmlns:mc="http://schemas.openxmlformats.org/markup-compatibility/2006" xmlns:p14="http://schemas.microsoft.com/office/powerpoint/2010/main">
    <mc:Choice Requires="p14">
      <p:transition spd="slow" p14:dur="2000" advTm="43756"/>
    </mc:Choice>
    <mc:Fallback xmlns="">
      <p:transition spd="slow" advTm="4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A8173-4FBF-4EF0-8C33-133DEC0E78DA}"/>
              </a:ext>
            </a:extLst>
          </p:cNvPr>
          <p:cNvSpPr>
            <a:spLocks noGrp="1"/>
          </p:cNvSpPr>
          <p:nvPr>
            <p:ph type="body" sz="quarter" idx="10"/>
          </p:nvPr>
        </p:nvSpPr>
        <p:spPr/>
        <p:txBody>
          <a:bodyPr>
            <a:normAutofit fontScale="92500" lnSpcReduction="10000"/>
          </a:bodyPr>
          <a:lstStyle/>
          <a:p>
            <a:r>
              <a:rPr lang="en-GB" dirty="0">
                <a:solidFill>
                  <a:srgbClr val="0C3261"/>
                </a:solidFill>
              </a:rPr>
              <a:t>What We Will Discuss</a:t>
            </a:r>
          </a:p>
        </p:txBody>
      </p:sp>
      <p:sp>
        <p:nvSpPr>
          <p:cNvPr id="3" name="TextBox 2">
            <a:extLst>
              <a:ext uri="{FF2B5EF4-FFF2-40B4-BE49-F238E27FC236}">
                <a16:creationId xmlns:a16="http://schemas.microsoft.com/office/drawing/2014/main" id="{DF92188D-1885-4154-B5CF-79F495C3F156}"/>
              </a:ext>
            </a:extLst>
          </p:cNvPr>
          <p:cNvSpPr txBox="1"/>
          <p:nvPr/>
        </p:nvSpPr>
        <p:spPr>
          <a:xfrm>
            <a:off x="1266825" y="2156594"/>
            <a:ext cx="9658350" cy="4247317"/>
          </a:xfrm>
          <a:prstGeom prst="rect">
            <a:avLst/>
          </a:prstGeom>
          <a:noFill/>
        </p:spPr>
        <p:txBody>
          <a:bodyPr wrap="square" rtlCol="0">
            <a:spAutoFit/>
          </a:bodyPr>
          <a:lstStyle/>
          <a:p>
            <a:pPr marL="285750" indent="-285750">
              <a:buFont typeface="Arial" panose="020B0604020202020204" pitchFamily="34" charset="0"/>
              <a:buChar char="•"/>
            </a:pPr>
            <a:r>
              <a:rPr lang="en-GB" sz="2800" dirty="0"/>
              <a:t>Defining Autism</a:t>
            </a:r>
            <a:br>
              <a:rPr lang="en-GB" sz="2800" dirty="0"/>
            </a:br>
            <a:endParaRPr lang="en-GB" sz="2800" dirty="0"/>
          </a:p>
          <a:p>
            <a:pPr marL="285750" indent="-285750">
              <a:buFont typeface="Arial" panose="020B0604020202020204" pitchFamily="34" charset="0"/>
              <a:buChar char="•"/>
            </a:pPr>
            <a:r>
              <a:rPr lang="en-GB" sz="2800" dirty="0"/>
              <a:t>Autism &amp; Wellbeing</a:t>
            </a:r>
            <a:br>
              <a:rPr lang="en-GB" sz="2800" dirty="0"/>
            </a:br>
            <a:endParaRPr lang="en-GB" sz="2800" dirty="0"/>
          </a:p>
          <a:p>
            <a:pPr marL="285750" indent="-285750">
              <a:buFont typeface="Arial" panose="020B0604020202020204" pitchFamily="34" charset="0"/>
              <a:buChar char="•"/>
            </a:pPr>
            <a:r>
              <a:rPr lang="en-GB" sz="2800" dirty="0"/>
              <a:t>The Issues with Employment for people with Autism</a:t>
            </a:r>
            <a:br>
              <a:rPr lang="en-GB" sz="2800" dirty="0"/>
            </a:br>
            <a:endParaRPr lang="en-GB" sz="2800" dirty="0"/>
          </a:p>
          <a:p>
            <a:pPr marL="285750" indent="-285750">
              <a:buFont typeface="Arial" panose="020B0604020202020204" pitchFamily="34" charset="0"/>
              <a:buChar char="•"/>
            </a:pPr>
            <a:r>
              <a:rPr lang="en-GB" sz="2800" dirty="0"/>
              <a:t>How we can help to improve awareness and be more inclusive</a:t>
            </a:r>
            <a:br>
              <a:rPr lang="en-GB" sz="2800" dirty="0"/>
            </a:br>
            <a:endParaRPr lang="en-GB" sz="2800" dirty="0"/>
          </a:p>
          <a:p>
            <a:pPr marL="285750" indent="-285750">
              <a:buFont typeface="Arial" panose="020B0604020202020204" pitchFamily="34" charset="0"/>
              <a:buChar char="•"/>
            </a:pPr>
            <a:r>
              <a:rPr lang="en-GB" sz="2800" dirty="0"/>
              <a:t>My Personal Journey, for context</a:t>
            </a:r>
          </a:p>
          <a:p>
            <a:pPr marL="285750" indent="-285750">
              <a:buFont typeface="Arial" panose="020B0604020202020204" pitchFamily="34" charset="0"/>
              <a:buChar char="•"/>
            </a:pPr>
            <a:endParaRPr lang="en-GB" dirty="0"/>
          </a:p>
        </p:txBody>
      </p:sp>
      <p:pic>
        <p:nvPicPr>
          <p:cNvPr id="5" name="Audio 4">
            <a:hlinkClick r:id="" action="ppaction://media"/>
            <a:extLst>
              <a:ext uri="{FF2B5EF4-FFF2-40B4-BE49-F238E27FC236}">
                <a16:creationId xmlns:a16="http://schemas.microsoft.com/office/drawing/2014/main" id="{8A636672-19AB-4F08-8468-04C85AFDB2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7588971"/>
      </p:ext>
    </p:extLst>
  </p:cSld>
  <p:clrMapOvr>
    <a:masterClrMapping/>
  </p:clrMapOvr>
  <mc:AlternateContent xmlns:mc="http://schemas.openxmlformats.org/markup-compatibility/2006" xmlns:p14="http://schemas.microsoft.com/office/powerpoint/2010/main">
    <mc:Choice Requires="p14">
      <p:transition spd="slow" p14:dur="2000" advTm="18237"/>
    </mc:Choice>
    <mc:Fallback xmlns="">
      <p:transition spd="slow" advTm="1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F468A7-7772-47A7-A975-A0A90B9F3763}"/>
              </a:ext>
            </a:extLst>
          </p:cNvPr>
          <p:cNvSpPr>
            <a:spLocks noGrp="1"/>
          </p:cNvSpPr>
          <p:nvPr>
            <p:ph type="body" sz="quarter" idx="10"/>
          </p:nvPr>
        </p:nvSpPr>
        <p:spPr/>
        <p:txBody>
          <a:bodyPr>
            <a:normAutofit fontScale="92500" lnSpcReduction="10000"/>
          </a:bodyPr>
          <a:lstStyle/>
          <a:p>
            <a:r>
              <a:rPr lang="en-GB" dirty="0">
                <a:solidFill>
                  <a:srgbClr val="0C3261"/>
                </a:solidFill>
              </a:rPr>
              <a:t>My Journey</a:t>
            </a:r>
          </a:p>
        </p:txBody>
      </p:sp>
      <p:pic>
        <p:nvPicPr>
          <p:cNvPr id="5" name="Picture 4" descr="A child smiling for the camera&#10;&#10;Description automatically generated with low confidence">
            <a:extLst>
              <a:ext uri="{FF2B5EF4-FFF2-40B4-BE49-F238E27FC236}">
                <a16:creationId xmlns:a16="http://schemas.microsoft.com/office/drawing/2014/main" id="{47332D8F-2B37-4590-B69D-7C9111763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93" y="2185988"/>
            <a:ext cx="3529012" cy="3529012"/>
          </a:xfrm>
          <a:prstGeom prst="rect">
            <a:avLst/>
          </a:prstGeom>
        </p:spPr>
      </p:pic>
      <p:pic>
        <p:nvPicPr>
          <p:cNvPr id="7" name="Picture 6" descr="A person with a beard&#10;&#10;Description automatically generated with medium confidence">
            <a:extLst>
              <a:ext uri="{FF2B5EF4-FFF2-40B4-BE49-F238E27FC236}">
                <a16:creationId xmlns:a16="http://schemas.microsoft.com/office/drawing/2014/main" id="{9C6458C2-C504-4CC1-BBBF-F4CD300A5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7431" y="2185988"/>
            <a:ext cx="3529012" cy="3529012"/>
          </a:xfrm>
          <a:prstGeom prst="rect">
            <a:avLst/>
          </a:prstGeom>
        </p:spPr>
      </p:pic>
      <p:sp>
        <p:nvSpPr>
          <p:cNvPr id="8" name="TextBox 7">
            <a:extLst>
              <a:ext uri="{FF2B5EF4-FFF2-40B4-BE49-F238E27FC236}">
                <a16:creationId xmlns:a16="http://schemas.microsoft.com/office/drawing/2014/main" id="{84DF6019-214F-4B70-A4F1-644A1CA6621B}"/>
              </a:ext>
            </a:extLst>
          </p:cNvPr>
          <p:cNvSpPr txBox="1"/>
          <p:nvPr/>
        </p:nvSpPr>
        <p:spPr>
          <a:xfrm>
            <a:off x="3587712" y="6032436"/>
            <a:ext cx="7472156" cy="369332"/>
          </a:xfrm>
          <a:prstGeom prst="rect">
            <a:avLst/>
          </a:prstGeom>
          <a:noFill/>
        </p:spPr>
        <p:txBody>
          <a:bodyPr wrap="square" rtlCol="0">
            <a:spAutoFit/>
          </a:bodyPr>
          <a:lstStyle/>
          <a:p>
            <a:r>
              <a:rPr lang="en-GB" dirty="0"/>
              <a:t>From shy, almost silent boy to much louder hairier man</a:t>
            </a:r>
          </a:p>
        </p:txBody>
      </p:sp>
      <p:pic>
        <p:nvPicPr>
          <p:cNvPr id="4" name="Audio 3">
            <a:hlinkClick r:id="" action="ppaction://media"/>
            <a:extLst>
              <a:ext uri="{FF2B5EF4-FFF2-40B4-BE49-F238E27FC236}">
                <a16:creationId xmlns:a16="http://schemas.microsoft.com/office/drawing/2014/main" id="{49B74507-4DF2-4E42-B437-6D9BA575069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95413188"/>
      </p:ext>
    </p:extLst>
  </p:cSld>
  <p:clrMapOvr>
    <a:masterClrMapping/>
  </p:clrMapOvr>
  <mc:AlternateContent xmlns:mc="http://schemas.openxmlformats.org/markup-compatibility/2006" xmlns:p14="http://schemas.microsoft.com/office/powerpoint/2010/main">
    <mc:Choice Requires="p14">
      <p:transition spd="slow" p14:dur="2000" advTm="11155"/>
    </mc:Choice>
    <mc:Fallback xmlns="">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5B6C4-FD1C-4715-8260-8BB30BAA6EEF}"/>
              </a:ext>
            </a:extLst>
          </p:cNvPr>
          <p:cNvSpPr>
            <a:spLocks noGrp="1"/>
          </p:cNvSpPr>
          <p:nvPr>
            <p:ph type="body" sz="quarter" idx="10"/>
          </p:nvPr>
        </p:nvSpPr>
        <p:spPr/>
        <p:txBody>
          <a:bodyPr>
            <a:normAutofit fontScale="92500" lnSpcReduction="10000"/>
          </a:bodyPr>
          <a:lstStyle/>
          <a:p>
            <a:r>
              <a:rPr lang="en-GB" dirty="0">
                <a:solidFill>
                  <a:srgbClr val="0C3261"/>
                </a:solidFill>
              </a:rPr>
              <a:t>About Me</a:t>
            </a:r>
          </a:p>
        </p:txBody>
      </p:sp>
      <p:sp>
        <p:nvSpPr>
          <p:cNvPr id="3" name="TextBox 2">
            <a:extLst>
              <a:ext uri="{FF2B5EF4-FFF2-40B4-BE49-F238E27FC236}">
                <a16:creationId xmlns:a16="http://schemas.microsoft.com/office/drawing/2014/main" id="{2FB632A1-C61E-484B-A5A6-2E579CB2DC95}"/>
              </a:ext>
            </a:extLst>
          </p:cNvPr>
          <p:cNvSpPr txBox="1"/>
          <p:nvPr/>
        </p:nvSpPr>
        <p:spPr>
          <a:xfrm>
            <a:off x="1595437" y="1900238"/>
            <a:ext cx="9001125" cy="2585323"/>
          </a:xfrm>
          <a:prstGeom prst="rect">
            <a:avLst/>
          </a:prstGeom>
          <a:noFill/>
        </p:spPr>
        <p:txBody>
          <a:bodyPr wrap="square" rtlCol="0">
            <a:spAutoFit/>
          </a:bodyPr>
          <a:lstStyle/>
          <a:p>
            <a:pPr marL="285750" indent="-285750">
              <a:buFont typeface="Arial" panose="020B0604020202020204" pitchFamily="34" charset="0"/>
              <a:buChar char="•"/>
            </a:pPr>
            <a:r>
              <a:rPr lang="en-GB" dirty="0"/>
              <a:t>Regional Procurement Manager, for Lovell, East Anglia</a:t>
            </a:r>
          </a:p>
          <a:p>
            <a:pPr marL="285750" indent="-285750">
              <a:buFont typeface="Arial" panose="020B0604020202020204" pitchFamily="34" charset="0"/>
              <a:buChar char="•"/>
            </a:pPr>
            <a:r>
              <a:rPr lang="en-GB" dirty="0"/>
              <a:t>Fully CIPS Degree Qualified in Procurement</a:t>
            </a:r>
          </a:p>
          <a:p>
            <a:pPr marL="285750" indent="-285750">
              <a:buFont typeface="Arial" panose="020B0604020202020204" pitchFamily="34" charset="0"/>
              <a:buChar char="•"/>
            </a:pPr>
            <a:r>
              <a:rPr lang="en-GB" dirty="0"/>
              <a:t>Former member of CIPS Congress</a:t>
            </a:r>
          </a:p>
          <a:p>
            <a:pPr marL="285750" indent="-285750">
              <a:buFont typeface="Arial" panose="020B0604020202020204" pitchFamily="34" charset="0"/>
              <a:buChar char="•"/>
            </a:pPr>
            <a:r>
              <a:rPr lang="en-GB" dirty="0"/>
              <a:t>Ambassador for the Institute of Supply Chain Management</a:t>
            </a:r>
          </a:p>
          <a:p>
            <a:pPr marL="285750" indent="-285750">
              <a:buFont typeface="Arial" panose="020B0604020202020204" pitchFamily="34" charset="0"/>
              <a:buChar char="•"/>
            </a:pPr>
            <a:r>
              <a:rPr lang="en-GB" dirty="0"/>
              <a:t>Singer in an Iron Maiden Tribute Band</a:t>
            </a:r>
          </a:p>
          <a:p>
            <a:pPr marL="285750" indent="-285750">
              <a:buFont typeface="Arial" panose="020B0604020202020204" pitchFamily="34" charset="0"/>
              <a:buChar char="•"/>
            </a:pPr>
            <a:r>
              <a:rPr lang="en-GB" dirty="0"/>
              <a:t>I have Autism!</a:t>
            </a:r>
          </a:p>
          <a:p>
            <a:pPr marL="285750" indent="-285750">
              <a:buFont typeface="Arial" panose="020B0604020202020204" pitchFamily="34" charset="0"/>
              <a:buChar char="•"/>
            </a:pPr>
            <a:r>
              <a:rPr lang="en-GB" dirty="0"/>
              <a:t>I have a strange sense of humour</a:t>
            </a:r>
          </a:p>
          <a:p>
            <a:pPr marL="285750" indent="-285750">
              <a:buFont typeface="Arial" panose="020B0604020202020204" pitchFamily="34" charset="0"/>
              <a:buChar char="•"/>
            </a:pPr>
            <a:r>
              <a:rPr lang="en-GB" dirty="0"/>
              <a:t>And the Doctor said…</a:t>
            </a:r>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0B528054-7D56-412B-8045-3E11A697BF99}"/>
              </a:ext>
            </a:extLst>
          </p:cNvPr>
          <p:cNvPicPr>
            <a:picLocks noChangeAspect="1"/>
          </p:cNvPicPr>
          <p:nvPr/>
        </p:nvPicPr>
        <p:blipFill>
          <a:blip r:embed="rId6"/>
          <a:stretch>
            <a:fillRect/>
          </a:stretch>
        </p:blipFill>
        <p:spPr>
          <a:xfrm rot="21311949">
            <a:off x="1997452" y="4203240"/>
            <a:ext cx="8907123" cy="1324383"/>
          </a:xfrm>
          <a:prstGeom prst="rect">
            <a:avLst/>
          </a:prstGeom>
          <a:ln>
            <a:solidFill>
              <a:schemeClr val="tx1"/>
            </a:solidFill>
          </a:ln>
          <a:effectLst>
            <a:outerShdw blurRad="50800" dist="38100" dir="5400000" algn="t" rotWithShape="0">
              <a:prstClr val="black">
                <a:alpha val="40000"/>
              </a:prstClr>
            </a:outerShdw>
          </a:effectLst>
        </p:spPr>
      </p:pic>
      <p:pic>
        <p:nvPicPr>
          <p:cNvPr id="6" name="Audio 5">
            <a:hlinkClick r:id="" action="ppaction://media"/>
            <a:extLst>
              <a:ext uri="{FF2B5EF4-FFF2-40B4-BE49-F238E27FC236}">
                <a16:creationId xmlns:a16="http://schemas.microsoft.com/office/drawing/2014/main" id="{848877AF-D28C-40C9-9840-7F489CDC9F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04512232"/>
      </p:ext>
    </p:extLst>
  </p:cSld>
  <p:clrMapOvr>
    <a:masterClrMapping/>
  </p:clrMapOvr>
  <mc:AlternateContent xmlns:mc="http://schemas.openxmlformats.org/markup-compatibility/2006" xmlns:p14="http://schemas.microsoft.com/office/powerpoint/2010/main">
    <mc:Choice Requires="p14">
      <p:transition spd="slow" p14:dur="2000" advTm="30845"/>
    </mc:Choice>
    <mc:Fallback xmlns="">
      <p:transition spd="slow" advTm="3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7E09A-A31B-4166-9E05-79D5B157486C}"/>
              </a:ext>
            </a:extLst>
          </p:cNvPr>
          <p:cNvSpPr>
            <a:spLocks noGrp="1"/>
          </p:cNvSpPr>
          <p:nvPr>
            <p:ph type="body" sz="quarter" idx="10"/>
          </p:nvPr>
        </p:nvSpPr>
        <p:spPr/>
        <p:txBody>
          <a:bodyPr>
            <a:normAutofit fontScale="92500" lnSpcReduction="10000"/>
          </a:bodyPr>
          <a:lstStyle/>
          <a:p>
            <a:r>
              <a:rPr lang="en-GB" dirty="0">
                <a:solidFill>
                  <a:srgbClr val="0C3261"/>
                </a:solidFill>
              </a:rPr>
              <a:t>Key Points From My Assessments</a:t>
            </a:r>
          </a:p>
        </p:txBody>
      </p:sp>
      <p:pic>
        <p:nvPicPr>
          <p:cNvPr id="4" name="Picture 3">
            <a:extLst>
              <a:ext uri="{FF2B5EF4-FFF2-40B4-BE49-F238E27FC236}">
                <a16:creationId xmlns:a16="http://schemas.microsoft.com/office/drawing/2014/main" id="{45A48DC1-733B-4043-B5CA-EE5082E13423}"/>
              </a:ext>
            </a:extLst>
          </p:cNvPr>
          <p:cNvPicPr>
            <a:picLocks noChangeAspect="1"/>
          </p:cNvPicPr>
          <p:nvPr/>
        </p:nvPicPr>
        <p:blipFill>
          <a:blip r:embed="rId6"/>
          <a:stretch>
            <a:fillRect/>
          </a:stretch>
        </p:blipFill>
        <p:spPr>
          <a:xfrm>
            <a:off x="842962" y="1600200"/>
            <a:ext cx="10506075" cy="600075"/>
          </a:xfrm>
          <a:prstGeom prst="rect">
            <a:avLst/>
          </a:prstGeom>
        </p:spPr>
      </p:pic>
      <p:pic>
        <p:nvPicPr>
          <p:cNvPr id="6" name="Picture 5">
            <a:extLst>
              <a:ext uri="{FF2B5EF4-FFF2-40B4-BE49-F238E27FC236}">
                <a16:creationId xmlns:a16="http://schemas.microsoft.com/office/drawing/2014/main" id="{A6E8B922-35E2-46EA-937F-2C4894DF609E}"/>
              </a:ext>
            </a:extLst>
          </p:cNvPr>
          <p:cNvPicPr>
            <a:picLocks noChangeAspect="1"/>
          </p:cNvPicPr>
          <p:nvPr/>
        </p:nvPicPr>
        <p:blipFill>
          <a:blip r:embed="rId7"/>
          <a:stretch>
            <a:fillRect/>
          </a:stretch>
        </p:blipFill>
        <p:spPr>
          <a:xfrm>
            <a:off x="823911" y="2347912"/>
            <a:ext cx="10544175" cy="1447800"/>
          </a:xfrm>
          <a:prstGeom prst="rect">
            <a:avLst/>
          </a:prstGeom>
        </p:spPr>
      </p:pic>
      <p:pic>
        <p:nvPicPr>
          <p:cNvPr id="8" name="Picture 7">
            <a:extLst>
              <a:ext uri="{FF2B5EF4-FFF2-40B4-BE49-F238E27FC236}">
                <a16:creationId xmlns:a16="http://schemas.microsoft.com/office/drawing/2014/main" id="{2E2E8013-D773-4807-90F9-535D4493F36D}"/>
              </a:ext>
            </a:extLst>
          </p:cNvPr>
          <p:cNvPicPr>
            <a:picLocks noChangeAspect="1"/>
          </p:cNvPicPr>
          <p:nvPr/>
        </p:nvPicPr>
        <p:blipFill>
          <a:blip r:embed="rId8"/>
          <a:stretch>
            <a:fillRect/>
          </a:stretch>
        </p:blipFill>
        <p:spPr>
          <a:xfrm>
            <a:off x="1824037" y="4129088"/>
            <a:ext cx="7658100" cy="857250"/>
          </a:xfrm>
          <a:prstGeom prst="rect">
            <a:avLst/>
          </a:prstGeom>
        </p:spPr>
      </p:pic>
      <p:pic>
        <p:nvPicPr>
          <p:cNvPr id="10" name="Picture 9">
            <a:extLst>
              <a:ext uri="{FF2B5EF4-FFF2-40B4-BE49-F238E27FC236}">
                <a16:creationId xmlns:a16="http://schemas.microsoft.com/office/drawing/2014/main" id="{1A4BD493-1209-4DDD-80E5-39AFFC4BC470}"/>
              </a:ext>
            </a:extLst>
          </p:cNvPr>
          <p:cNvPicPr>
            <a:picLocks noChangeAspect="1"/>
          </p:cNvPicPr>
          <p:nvPr/>
        </p:nvPicPr>
        <p:blipFill>
          <a:blip r:embed="rId9"/>
          <a:stretch>
            <a:fillRect/>
          </a:stretch>
        </p:blipFill>
        <p:spPr>
          <a:xfrm rot="21413581">
            <a:off x="634615" y="2656462"/>
            <a:ext cx="10942329" cy="3454700"/>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C25F6125-1974-4221-8633-BB4661600EA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660447"/>
      </p:ext>
    </p:extLst>
  </p:cSld>
  <p:clrMapOvr>
    <a:masterClrMapping/>
  </p:clrMapOvr>
  <mc:AlternateContent xmlns:mc="http://schemas.openxmlformats.org/markup-compatibility/2006" xmlns:p14="http://schemas.microsoft.com/office/powerpoint/2010/main">
    <mc:Choice Requires="p14">
      <p:transition spd="slow" p14:dur="2000" advTm="67347"/>
    </mc:Choice>
    <mc:Fallback xmlns="">
      <p:transition spd="slow" advTm="6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BC3BE-20B9-48C3-AA9E-4571DE12BB31}"/>
              </a:ext>
            </a:extLst>
          </p:cNvPr>
          <p:cNvSpPr>
            <a:spLocks noGrp="1"/>
          </p:cNvSpPr>
          <p:nvPr>
            <p:ph type="body" sz="quarter" idx="10"/>
          </p:nvPr>
        </p:nvSpPr>
        <p:spPr>
          <a:xfrm>
            <a:off x="1364732" y="546972"/>
            <a:ext cx="8953807" cy="437063"/>
          </a:xfrm>
        </p:spPr>
        <p:txBody>
          <a:bodyPr>
            <a:normAutofit fontScale="92500" lnSpcReduction="10000"/>
          </a:bodyPr>
          <a:lstStyle/>
          <a:p>
            <a:r>
              <a:rPr lang="en-GB" dirty="0">
                <a:solidFill>
                  <a:srgbClr val="0C3261"/>
                </a:solidFill>
              </a:rPr>
              <a:t>My Experiences: Said vs Am</a:t>
            </a:r>
          </a:p>
        </p:txBody>
      </p:sp>
      <p:graphicFrame>
        <p:nvGraphicFramePr>
          <p:cNvPr id="29" name="Table 29">
            <a:extLst>
              <a:ext uri="{FF2B5EF4-FFF2-40B4-BE49-F238E27FC236}">
                <a16:creationId xmlns:a16="http://schemas.microsoft.com/office/drawing/2014/main" id="{833B6A63-83AA-41A9-9767-F1E431FC776E}"/>
              </a:ext>
            </a:extLst>
          </p:cNvPr>
          <p:cNvGraphicFramePr>
            <a:graphicFrameLocks noGrp="1"/>
          </p:cNvGraphicFramePr>
          <p:nvPr/>
        </p:nvGraphicFramePr>
        <p:xfrm>
          <a:off x="483477" y="1699831"/>
          <a:ext cx="10781882" cy="4704080"/>
        </p:xfrm>
        <a:graphic>
          <a:graphicData uri="http://schemas.openxmlformats.org/drawingml/2006/table">
            <a:tbl>
              <a:tblPr firstRow="1" bandRow="1">
                <a:tableStyleId>{74C1A8A3-306A-4EB7-A6B1-4F7E0EB9C5D6}</a:tableStyleId>
              </a:tblPr>
              <a:tblGrid>
                <a:gridCol w="5390941">
                  <a:extLst>
                    <a:ext uri="{9D8B030D-6E8A-4147-A177-3AD203B41FA5}">
                      <a16:colId xmlns:a16="http://schemas.microsoft.com/office/drawing/2014/main" val="2116630208"/>
                    </a:ext>
                  </a:extLst>
                </a:gridCol>
                <a:gridCol w="5390941">
                  <a:extLst>
                    <a:ext uri="{9D8B030D-6E8A-4147-A177-3AD203B41FA5}">
                      <a16:colId xmlns:a16="http://schemas.microsoft.com/office/drawing/2014/main" val="1461771739"/>
                    </a:ext>
                  </a:extLst>
                </a:gridCol>
              </a:tblGrid>
              <a:tr h="370840">
                <a:tc>
                  <a:txBody>
                    <a:bodyPr/>
                    <a:lstStyle/>
                    <a:p>
                      <a:r>
                        <a:rPr lang="en-GB" sz="1600" dirty="0"/>
                        <a:t>What They Have Said</a:t>
                      </a:r>
                    </a:p>
                  </a:txBody>
                  <a:tcPr/>
                </a:tc>
                <a:tc>
                  <a:txBody>
                    <a:bodyPr/>
                    <a:lstStyle/>
                    <a:p>
                      <a:r>
                        <a:rPr lang="en-GB" sz="1600" dirty="0"/>
                        <a:t>How I am</a:t>
                      </a:r>
                    </a:p>
                  </a:txBody>
                  <a:tcPr/>
                </a:tc>
                <a:extLst>
                  <a:ext uri="{0D108BD9-81ED-4DB2-BD59-A6C34878D82A}">
                    <a16:rowId xmlns:a16="http://schemas.microsoft.com/office/drawing/2014/main" val="2451774689"/>
                  </a:ext>
                </a:extLst>
              </a:tr>
              <a:tr h="370840">
                <a:tc>
                  <a:txBody>
                    <a:bodyPr/>
                    <a:lstStyle/>
                    <a:p>
                      <a:r>
                        <a:rPr lang="en-GB" sz="1600" dirty="0"/>
                        <a:t>You don’t follow my rules </a:t>
                      </a:r>
                    </a:p>
                  </a:txBody>
                  <a:tcPr/>
                </a:tc>
                <a:tc>
                  <a:txBody>
                    <a:bodyPr/>
                    <a:lstStyle/>
                    <a:p>
                      <a:r>
                        <a:rPr lang="en-GB" sz="1600" dirty="0"/>
                        <a:t>I see rules that are not logical and I have to try to do things better as I see patterns and solutions to things. I also cannot do anything unethical. If its wrong to me…its wrong</a:t>
                      </a:r>
                    </a:p>
                  </a:txBody>
                  <a:tcPr/>
                </a:tc>
                <a:extLst>
                  <a:ext uri="{0D108BD9-81ED-4DB2-BD59-A6C34878D82A}">
                    <a16:rowId xmlns:a16="http://schemas.microsoft.com/office/drawing/2014/main" val="1558062907"/>
                  </a:ext>
                </a:extLst>
              </a:tr>
              <a:tr h="370840">
                <a:tc>
                  <a:txBody>
                    <a:bodyPr/>
                    <a:lstStyle/>
                    <a:p>
                      <a:r>
                        <a:rPr lang="en-GB" sz="1600" dirty="0"/>
                        <a:t>Your emails are not polite enough</a:t>
                      </a:r>
                    </a:p>
                  </a:txBody>
                  <a:tcPr/>
                </a:tc>
                <a:tc>
                  <a:txBody>
                    <a:bodyPr/>
                    <a:lstStyle/>
                    <a:p>
                      <a:r>
                        <a:rPr lang="en-GB" sz="1600" dirty="0"/>
                        <a:t>I don’t realise and I consider emails as a system to ask for or do something tool</a:t>
                      </a:r>
                    </a:p>
                  </a:txBody>
                  <a:tcPr/>
                </a:tc>
                <a:extLst>
                  <a:ext uri="{0D108BD9-81ED-4DB2-BD59-A6C34878D82A}">
                    <a16:rowId xmlns:a16="http://schemas.microsoft.com/office/drawing/2014/main" val="1022654711"/>
                  </a:ext>
                </a:extLst>
              </a:tr>
              <a:tr h="370840">
                <a:tc>
                  <a:txBody>
                    <a:bodyPr/>
                    <a:lstStyle/>
                    <a:p>
                      <a:r>
                        <a:rPr lang="en-GB" sz="1600" dirty="0"/>
                        <a:t>You are 100mph and you need to slow down</a:t>
                      </a:r>
                    </a:p>
                  </a:txBody>
                  <a:tcPr/>
                </a:tc>
                <a:tc>
                  <a:txBody>
                    <a:bodyPr/>
                    <a:lstStyle/>
                    <a:p>
                      <a:r>
                        <a:rPr lang="en-GB" sz="1600" dirty="0"/>
                        <a:t>I cannot and I need to do get things done</a:t>
                      </a:r>
                    </a:p>
                  </a:txBody>
                  <a:tcPr/>
                </a:tc>
                <a:extLst>
                  <a:ext uri="{0D108BD9-81ED-4DB2-BD59-A6C34878D82A}">
                    <a16:rowId xmlns:a16="http://schemas.microsoft.com/office/drawing/2014/main" val="3316761738"/>
                  </a:ext>
                </a:extLst>
              </a:tr>
              <a:tr h="370840">
                <a:tc>
                  <a:txBody>
                    <a:bodyPr/>
                    <a:lstStyle/>
                    <a:p>
                      <a:r>
                        <a:rPr lang="en-GB" sz="1600" dirty="0"/>
                        <a:t>You are scruffy and don’t dress appropriately</a:t>
                      </a:r>
                    </a:p>
                  </a:txBody>
                  <a:tcPr/>
                </a:tc>
                <a:tc>
                  <a:txBody>
                    <a:bodyPr/>
                    <a:lstStyle/>
                    <a:p>
                      <a:r>
                        <a:rPr lang="en-GB" sz="1600" dirty="0"/>
                        <a:t>I try really hard to the point that even my “scruffy” is uncomfortable to me, so further comment just makes me feel worse. You have no idea how uncomfortable it is</a:t>
                      </a:r>
                    </a:p>
                  </a:txBody>
                  <a:tcPr/>
                </a:tc>
                <a:extLst>
                  <a:ext uri="{0D108BD9-81ED-4DB2-BD59-A6C34878D82A}">
                    <a16:rowId xmlns:a16="http://schemas.microsoft.com/office/drawing/2014/main" val="1606196798"/>
                  </a:ext>
                </a:extLst>
              </a:tr>
              <a:tr h="370840">
                <a:tc>
                  <a:txBody>
                    <a:bodyPr/>
                    <a:lstStyle/>
                    <a:p>
                      <a:r>
                        <a:rPr lang="en-GB" sz="1600" dirty="0"/>
                        <a:t>You didn’t show enough respect to the Directors and need to watch how you talk to them</a:t>
                      </a:r>
                    </a:p>
                  </a:txBody>
                  <a:tcPr/>
                </a:tc>
                <a:tc>
                  <a:txBody>
                    <a:bodyPr/>
                    <a:lstStyle/>
                    <a:p>
                      <a:r>
                        <a:rPr lang="en-GB" sz="1600" dirty="0"/>
                        <a:t>I don’t have prejudice; people are people, position is a title and I will talk to get my point across, which I cannot help</a:t>
                      </a:r>
                    </a:p>
                  </a:txBody>
                  <a:tcPr/>
                </a:tc>
                <a:extLst>
                  <a:ext uri="{0D108BD9-81ED-4DB2-BD59-A6C34878D82A}">
                    <a16:rowId xmlns:a16="http://schemas.microsoft.com/office/drawing/2014/main" val="1892151531"/>
                  </a:ext>
                </a:extLst>
              </a:tr>
              <a:tr h="370840">
                <a:tc>
                  <a:txBody>
                    <a:bodyPr/>
                    <a:lstStyle/>
                    <a:p>
                      <a:r>
                        <a:rPr lang="en-GB" sz="1600" dirty="0"/>
                        <a:t>You have your earphones in too much</a:t>
                      </a:r>
                    </a:p>
                  </a:txBody>
                  <a:tcPr/>
                </a:tc>
                <a:tc>
                  <a:txBody>
                    <a:bodyPr/>
                    <a:lstStyle/>
                    <a:p>
                      <a:r>
                        <a:rPr lang="en-GB" sz="1600" dirty="0"/>
                        <a:t>I need to block out the noises and it’s a coping mechanism to me. Sometimes I will just vanish off</a:t>
                      </a:r>
                    </a:p>
                  </a:txBody>
                  <a:tcPr/>
                </a:tc>
                <a:extLst>
                  <a:ext uri="{0D108BD9-81ED-4DB2-BD59-A6C34878D82A}">
                    <a16:rowId xmlns:a16="http://schemas.microsoft.com/office/drawing/2014/main" val="1442845621"/>
                  </a:ext>
                </a:extLst>
              </a:tr>
              <a:tr h="370840">
                <a:tc>
                  <a:txBody>
                    <a:bodyPr/>
                    <a:lstStyle/>
                    <a:p>
                      <a:r>
                        <a:rPr lang="en-GB" sz="1600" dirty="0"/>
                        <a:t>You are impatient, we are looking into it</a:t>
                      </a:r>
                    </a:p>
                  </a:txBody>
                  <a:tcPr/>
                </a:tc>
                <a:tc>
                  <a:txBody>
                    <a:bodyPr/>
                    <a:lstStyle/>
                    <a:p>
                      <a:r>
                        <a:rPr lang="en-GB" sz="1600" dirty="0"/>
                        <a:t>If something can be done do it. I don’t understand the politics or why some people are treated better</a:t>
                      </a:r>
                    </a:p>
                  </a:txBody>
                  <a:tcPr/>
                </a:tc>
                <a:extLst>
                  <a:ext uri="{0D108BD9-81ED-4DB2-BD59-A6C34878D82A}">
                    <a16:rowId xmlns:a16="http://schemas.microsoft.com/office/drawing/2014/main" val="3875336405"/>
                  </a:ext>
                </a:extLst>
              </a:tr>
            </a:tbl>
          </a:graphicData>
        </a:graphic>
      </p:graphicFrame>
      <p:pic>
        <p:nvPicPr>
          <p:cNvPr id="4" name="Audio 3">
            <a:hlinkClick r:id="" action="ppaction://media"/>
            <a:extLst>
              <a:ext uri="{FF2B5EF4-FFF2-40B4-BE49-F238E27FC236}">
                <a16:creationId xmlns:a16="http://schemas.microsoft.com/office/drawing/2014/main" id="{9B88BE24-24F5-482B-B3B0-FACAA9E62B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4129666"/>
      </p:ext>
    </p:extLst>
  </p:cSld>
  <p:clrMapOvr>
    <a:masterClrMapping/>
  </p:clrMapOvr>
  <mc:AlternateContent xmlns:mc="http://schemas.openxmlformats.org/markup-compatibility/2006" xmlns:p14="http://schemas.microsoft.com/office/powerpoint/2010/main">
    <mc:Choice Requires="p14">
      <p:transition spd="slow" p14:dur="2000" advTm="97092"/>
    </mc:Choice>
    <mc:Fallback xmlns="">
      <p:transition spd="slow" advTm="9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96501-8609-4FDD-94A8-1386FFF49D1A}"/>
              </a:ext>
            </a:extLst>
          </p:cNvPr>
          <p:cNvSpPr>
            <a:spLocks noGrp="1"/>
          </p:cNvSpPr>
          <p:nvPr>
            <p:ph type="body" sz="quarter" idx="10"/>
          </p:nvPr>
        </p:nvSpPr>
        <p:spPr/>
        <p:txBody>
          <a:bodyPr>
            <a:normAutofit fontScale="92500" lnSpcReduction="10000"/>
          </a:bodyPr>
          <a:lstStyle/>
          <a:p>
            <a:r>
              <a:rPr lang="en-GB" dirty="0">
                <a:solidFill>
                  <a:srgbClr val="0C3261"/>
                </a:solidFill>
              </a:rPr>
              <a:t>My Experiences: How Autism Effects Me</a:t>
            </a:r>
          </a:p>
        </p:txBody>
      </p:sp>
      <p:sp>
        <p:nvSpPr>
          <p:cNvPr id="3" name="TextBox 2">
            <a:extLst>
              <a:ext uri="{FF2B5EF4-FFF2-40B4-BE49-F238E27FC236}">
                <a16:creationId xmlns:a16="http://schemas.microsoft.com/office/drawing/2014/main" id="{2CF81A07-AF68-4934-81E9-B3F97D7FB93D}"/>
              </a:ext>
            </a:extLst>
          </p:cNvPr>
          <p:cNvSpPr txBox="1"/>
          <p:nvPr/>
        </p:nvSpPr>
        <p:spPr>
          <a:xfrm rot="20994911">
            <a:off x="628650" y="1828799"/>
            <a:ext cx="4171950" cy="369332"/>
          </a:xfrm>
          <a:prstGeom prst="rect">
            <a:avLst/>
          </a:prstGeom>
          <a:solidFill>
            <a:srgbClr val="92D050"/>
          </a:solidFill>
        </p:spPr>
        <p:txBody>
          <a:bodyPr wrap="square" rtlCol="0">
            <a:spAutoFit/>
          </a:bodyPr>
          <a:lstStyle/>
          <a:p>
            <a:r>
              <a:rPr lang="en-GB" dirty="0"/>
              <a:t>I am good at finding solutions to problems</a:t>
            </a:r>
          </a:p>
        </p:txBody>
      </p:sp>
      <p:sp>
        <p:nvSpPr>
          <p:cNvPr id="4" name="TextBox 3">
            <a:extLst>
              <a:ext uri="{FF2B5EF4-FFF2-40B4-BE49-F238E27FC236}">
                <a16:creationId xmlns:a16="http://schemas.microsoft.com/office/drawing/2014/main" id="{82166E15-6FE6-4796-B11B-26B0F478831B}"/>
              </a:ext>
            </a:extLst>
          </p:cNvPr>
          <p:cNvSpPr txBox="1"/>
          <p:nvPr/>
        </p:nvSpPr>
        <p:spPr>
          <a:xfrm rot="20994911">
            <a:off x="1638299" y="2124074"/>
            <a:ext cx="4171950" cy="369332"/>
          </a:xfrm>
          <a:prstGeom prst="rect">
            <a:avLst/>
          </a:prstGeom>
          <a:solidFill>
            <a:srgbClr val="C00000"/>
          </a:solidFill>
        </p:spPr>
        <p:txBody>
          <a:bodyPr wrap="square" rtlCol="0">
            <a:spAutoFit/>
          </a:bodyPr>
          <a:lstStyle/>
          <a:p>
            <a:r>
              <a:rPr lang="en-GB" dirty="0">
                <a:solidFill>
                  <a:schemeClr val="bg1"/>
                </a:solidFill>
              </a:rPr>
              <a:t>I am not so good at being told what to do</a:t>
            </a:r>
          </a:p>
        </p:txBody>
      </p:sp>
      <p:sp>
        <p:nvSpPr>
          <p:cNvPr id="5" name="TextBox 4">
            <a:extLst>
              <a:ext uri="{FF2B5EF4-FFF2-40B4-BE49-F238E27FC236}">
                <a16:creationId xmlns:a16="http://schemas.microsoft.com/office/drawing/2014/main" id="{0DBD708F-11A9-488B-9607-69BF63C8A060}"/>
              </a:ext>
            </a:extLst>
          </p:cNvPr>
          <p:cNvSpPr txBox="1"/>
          <p:nvPr/>
        </p:nvSpPr>
        <p:spPr>
          <a:xfrm rot="272163">
            <a:off x="757236" y="3300172"/>
            <a:ext cx="4171950" cy="369332"/>
          </a:xfrm>
          <a:prstGeom prst="rect">
            <a:avLst/>
          </a:prstGeom>
          <a:solidFill>
            <a:srgbClr val="92D050"/>
          </a:solidFill>
        </p:spPr>
        <p:txBody>
          <a:bodyPr wrap="square" rtlCol="0">
            <a:spAutoFit/>
          </a:bodyPr>
          <a:lstStyle/>
          <a:p>
            <a:r>
              <a:rPr lang="en-GB" dirty="0"/>
              <a:t>I thrive under stress and get it done</a:t>
            </a:r>
          </a:p>
        </p:txBody>
      </p:sp>
      <p:sp>
        <p:nvSpPr>
          <p:cNvPr id="7" name="TextBox 6">
            <a:extLst>
              <a:ext uri="{FF2B5EF4-FFF2-40B4-BE49-F238E27FC236}">
                <a16:creationId xmlns:a16="http://schemas.microsoft.com/office/drawing/2014/main" id="{93372821-1D80-4763-98DF-EEC6A45401F3}"/>
              </a:ext>
            </a:extLst>
          </p:cNvPr>
          <p:cNvSpPr txBox="1"/>
          <p:nvPr/>
        </p:nvSpPr>
        <p:spPr>
          <a:xfrm rot="272163">
            <a:off x="438149" y="3763730"/>
            <a:ext cx="4171950" cy="369332"/>
          </a:xfrm>
          <a:prstGeom prst="rect">
            <a:avLst/>
          </a:prstGeom>
          <a:solidFill>
            <a:srgbClr val="C00000"/>
          </a:solidFill>
        </p:spPr>
        <p:txBody>
          <a:bodyPr wrap="square" rtlCol="0">
            <a:spAutoFit/>
          </a:bodyPr>
          <a:lstStyle/>
          <a:p>
            <a:r>
              <a:rPr lang="en-GB" dirty="0">
                <a:solidFill>
                  <a:schemeClr val="bg1"/>
                </a:solidFill>
              </a:rPr>
              <a:t>I get bored easily if there’s no challenge</a:t>
            </a:r>
          </a:p>
        </p:txBody>
      </p:sp>
      <p:sp>
        <p:nvSpPr>
          <p:cNvPr id="8" name="TextBox 7">
            <a:extLst>
              <a:ext uri="{FF2B5EF4-FFF2-40B4-BE49-F238E27FC236}">
                <a16:creationId xmlns:a16="http://schemas.microsoft.com/office/drawing/2014/main" id="{17365A4B-91DD-4F11-86DE-6FF72AADE29E}"/>
              </a:ext>
            </a:extLst>
          </p:cNvPr>
          <p:cNvSpPr txBox="1"/>
          <p:nvPr/>
        </p:nvSpPr>
        <p:spPr>
          <a:xfrm rot="21368872">
            <a:off x="6827698" y="1779562"/>
            <a:ext cx="4171950" cy="369332"/>
          </a:xfrm>
          <a:prstGeom prst="rect">
            <a:avLst/>
          </a:prstGeom>
          <a:solidFill>
            <a:srgbClr val="92D050"/>
          </a:solidFill>
        </p:spPr>
        <p:txBody>
          <a:bodyPr wrap="square" rtlCol="0">
            <a:spAutoFit/>
          </a:bodyPr>
          <a:lstStyle/>
          <a:p>
            <a:r>
              <a:rPr lang="en-GB" dirty="0"/>
              <a:t>I often think I have an answer to it</a:t>
            </a:r>
          </a:p>
        </p:txBody>
      </p:sp>
      <p:sp>
        <p:nvSpPr>
          <p:cNvPr id="10" name="TextBox 9">
            <a:extLst>
              <a:ext uri="{FF2B5EF4-FFF2-40B4-BE49-F238E27FC236}">
                <a16:creationId xmlns:a16="http://schemas.microsoft.com/office/drawing/2014/main" id="{7DA1A30C-43F9-4B40-9D62-6FFBDC435CA4}"/>
              </a:ext>
            </a:extLst>
          </p:cNvPr>
          <p:cNvSpPr txBox="1"/>
          <p:nvPr/>
        </p:nvSpPr>
        <p:spPr>
          <a:xfrm rot="21368872">
            <a:off x="7846651" y="2123033"/>
            <a:ext cx="4171950" cy="646331"/>
          </a:xfrm>
          <a:prstGeom prst="rect">
            <a:avLst/>
          </a:prstGeom>
          <a:solidFill>
            <a:srgbClr val="C00000"/>
          </a:solidFill>
        </p:spPr>
        <p:txBody>
          <a:bodyPr wrap="square" rtlCol="0">
            <a:spAutoFit/>
          </a:bodyPr>
          <a:lstStyle/>
          <a:p>
            <a:r>
              <a:rPr lang="en-GB" dirty="0">
                <a:solidFill>
                  <a:schemeClr val="bg1"/>
                </a:solidFill>
              </a:rPr>
              <a:t>I interrupt people all the time and can come across as sticking my beak in</a:t>
            </a:r>
          </a:p>
        </p:txBody>
      </p:sp>
      <p:sp>
        <p:nvSpPr>
          <p:cNvPr id="11" name="TextBox 10">
            <a:extLst>
              <a:ext uri="{FF2B5EF4-FFF2-40B4-BE49-F238E27FC236}">
                <a16:creationId xmlns:a16="http://schemas.microsoft.com/office/drawing/2014/main" id="{506D56A7-5472-43DE-955F-4C660B7AE2FD}"/>
              </a:ext>
            </a:extLst>
          </p:cNvPr>
          <p:cNvSpPr txBox="1"/>
          <p:nvPr/>
        </p:nvSpPr>
        <p:spPr>
          <a:xfrm rot="209579">
            <a:off x="5434359" y="2966429"/>
            <a:ext cx="4171950" cy="369332"/>
          </a:xfrm>
          <a:prstGeom prst="rect">
            <a:avLst/>
          </a:prstGeom>
          <a:solidFill>
            <a:srgbClr val="92D050"/>
          </a:solidFill>
        </p:spPr>
        <p:txBody>
          <a:bodyPr wrap="square" rtlCol="0">
            <a:spAutoFit/>
          </a:bodyPr>
          <a:lstStyle/>
          <a:p>
            <a:r>
              <a:rPr lang="en-GB" dirty="0"/>
              <a:t>I do like logic and routine to a lot of stuff</a:t>
            </a:r>
          </a:p>
        </p:txBody>
      </p:sp>
      <p:sp>
        <p:nvSpPr>
          <p:cNvPr id="13" name="TextBox 12">
            <a:extLst>
              <a:ext uri="{FF2B5EF4-FFF2-40B4-BE49-F238E27FC236}">
                <a16:creationId xmlns:a16="http://schemas.microsoft.com/office/drawing/2014/main" id="{23376054-EB30-43AD-9405-731EBBA2EC28}"/>
              </a:ext>
            </a:extLst>
          </p:cNvPr>
          <p:cNvSpPr txBox="1"/>
          <p:nvPr/>
        </p:nvSpPr>
        <p:spPr>
          <a:xfrm rot="209579">
            <a:off x="5729633" y="3472177"/>
            <a:ext cx="4171950" cy="923330"/>
          </a:xfrm>
          <a:prstGeom prst="rect">
            <a:avLst/>
          </a:prstGeom>
          <a:solidFill>
            <a:srgbClr val="C00000"/>
          </a:solidFill>
        </p:spPr>
        <p:txBody>
          <a:bodyPr wrap="square" rtlCol="0">
            <a:spAutoFit/>
          </a:bodyPr>
          <a:lstStyle/>
          <a:p>
            <a:r>
              <a:rPr lang="en-GB" dirty="0">
                <a:solidFill>
                  <a:schemeClr val="bg1"/>
                </a:solidFill>
              </a:rPr>
              <a:t>I get frustrated when I cant see it in tasks I am set or in work by others, even if it doesn’t directly effect me</a:t>
            </a:r>
          </a:p>
        </p:txBody>
      </p:sp>
      <p:sp>
        <p:nvSpPr>
          <p:cNvPr id="14" name="TextBox 13">
            <a:extLst>
              <a:ext uri="{FF2B5EF4-FFF2-40B4-BE49-F238E27FC236}">
                <a16:creationId xmlns:a16="http://schemas.microsoft.com/office/drawing/2014/main" id="{DE3498A9-E470-4277-9FAF-E066C3EE1647}"/>
              </a:ext>
            </a:extLst>
          </p:cNvPr>
          <p:cNvSpPr txBox="1"/>
          <p:nvPr/>
        </p:nvSpPr>
        <p:spPr>
          <a:xfrm rot="21442150">
            <a:off x="7846650" y="4629802"/>
            <a:ext cx="4171950" cy="646331"/>
          </a:xfrm>
          <a:prstGeom prst="rect">
            <a:avLst/>
          </a:prstGeom>
          <a:solidFill>
            <a:srgbClr val="92D050"/>
          </a:solidFill>
        </p:spPr>
        <p:txBody>
          <a:bodyPr wrap="square" rtlCol="0">
            <a:spAutoFit/>
          </a:bodyPr>
          <a:lstStyle/>
          <a:p>
            <a:r>
              <a:rPr lang="en-GB" dirty="0"/>
              <a:t>I’m engaging when talking about what I enjoy and what I am into</a:t>
            </a:r>
          </a:p>
        </p:txBody>
      </p:sp>
      <p:sp>
        <p:nvSpPr>
          <p:cNvPr id="15" name="TextBox 14">
            <a:extLst>
              <a:ext uri="{FF2B5EF4-FFF2-40B4-BE49-F238E27FC236}">
                <a16:creationId xmlns:a16="http://schemas.microsoft.com/office/drawing/2014/main" id="{78DEFE6D-3F98-4DEA-8F49-B7219B361D17}"/>
              </a:ext>
            </a:extLst>
          </p:cNvPr>
          <p:cNvSpPr txBox="1"/>
          <p:nvPr/>
        </p:nvSpPr>
        <p:spPr>
          <a:xfrm rot="21442150">
            <a:off x="7539326" y="5385321"/>
            <a:ext cx="4171950" cy="923330"/>
          </a:xfrm>
          <a:prstGeom prst="rect">
            <a:avLst/>
          </a:prstGeom>
          <a:solidFill>
            <a:srgbClr val="C00000"/>
          </a:solidFill>
        </p:spPr>
        <p:txBody>
          <a:bodyPr wrap="square" rtlCol="0">
            <a:spAutoFit/>
          </a:bodyPr>
          <a:lstStyle/>
          <a:p>
            <a:r>
              <a:rPr lang="en-GB" dirty="0">
                <a:solidFill>
                  <a:schemeClr val="bg1"/>
                </a:solidFill>
              </a:rPr>
              <a:t>I am useless at every day social interaction and feel uncomfortable when I am not in control of the situation</a:t>
            </a:r>
          </a:p>
        </p:txBody>
      </p:sp>
      <p:sp>
        <p:nvSpPr>
          <p:cNvPr id="16" name="TextBox 15">
            <a:extLst>
              <a:ext uri="{FF2B5EF4-FFF2-40B4-BE49-F238E27FC236}">
                <a16:creationId xmlns:a16="http://schemas.microsoft.com/office/drawing/2014/main" id="{E09AD64F-D116-43A0-B3C9-56691985F841}"/>
              </a:ext>
            </a:extLst>
          </p:cNvPr>
          <p:cNvSpPr txBox="1"/>
          <p:nvPr/>
        </p:nvSpPr>
        <p:spPr>
          <a:xfrm rot="21236554">
            <a:off x="1403569" y="4481184"/>
            <a:ext cx="4171950" cy="646331"/>
          </a:xfrm>
          <a:prstGeom prst="rect">
            <a:avLst/>
          </a:prstGeom>
          <a:solidFill>
            <a:srgbClr val="92D050"/>
          </a:solidFill>
        </p:spPr>
        <p:txBody>
          <a:bodyPr wrap="square" rtlCol="0">
            <a:spAutoFit/>
          </a:bodyPr>
          <a:lstStyle/>
          <a:p>
            <a:r>
              <a:rPr lang="en-GB" dirty="0"/>
              <a:t>I am good at my job because of how I see logic and patterns in things</a:t>
            </a:r>
          </a:p>
        </p:txBody>
      </p:sp>
      <p:sp>
        <p:nvSpPr>
          <p:cNvPr id="17" name="TextBox 16">
            <a:extLst>
              <a:ext uri="{FF2B5EF4-FFF2-40B4-BE49-F238E27FC236}">
                <a16:creationId xmlns:a16="http://schemas.microsoft.com/office/drawing/2014/main" id="{6577C8F7-E3E2-4A54-9FD3-4FAF4CDD59AE}"/>
              </a:ext>
            </a:extLst>
          </p:cNvPr>
          <p:cNvSpPr txBox="1"/>
          <p:nvPr/>
        </p:nvSpPr>
        <p:spPr>
          <a:xfrm rot="21236554">
            <a:off x="1886979" y="5151279"/>
            <a:ext cx="4171950" cy="923330"/>
          </a:xfrm>
          <a:prstGeom prst="rect">
            <a:avLst/>
          </a:prstGeom>
          <a:solidFill>
            <a:srgbClr val="C00000"/>
          </a:solidFill>
        </p:spPr>
        <p:txBody>
          <a:bodyPr wrap="square" rtlCol="0">
            <a:spAutoFit/>
          </a:bodyPr>
          <a:lstStyle/>
          <a:p>
            <a:r>
              <a:rPr lang="en-GB" dirty="0">
                <a:solidFill>
                  <a:schemeClr val="bg1"/>
                </a:solidFill>
              </a:rPr>
              <a:t>I don’t feel I am accepted by those above me because of how I dress/act and speak which can make me feel down</a:t>
            </a:r>
          </a:p>
        </p:txBody>
      </p:sp>
      <p:sp>
        <p:nvSpPr>
          <p:cNvPr id="18" name="TextBox 17">
            <a:extLst>
              <a:ext uri="{FF2B5EF4-FFF2-40B4-BE49-F238E27FC236}">
                <a16:creationId xmlns:a16="http://schemas.microsoft.com/office/drawing/2014/main" id="{99103A3B-61AA-40BC-8F2A-35FEB3888146}"/>
              </a:ext>
            </a:extLst>
          </p:cNvPr>
          <p:cNvSpPr txBox="1"/>
          <p:nvPr/>
        </p:nvSpPr>
        <p:spPr>
          <a:xfrm rot="21368872">
            <a:off x="5014824" y="5909690"/>
            <a:ext cx="2089290" cy="369332"/>
          </a:xfrm>
          <a:prstGeom prst="rect">
            <a:avLst/>
          </a:prstGeom>
          <a:solidFill>
            <a:srgbClr val="92D050"/>
          </a:solidFill>
        </p:spPr>
        <p:txBody>
          <a:bodyPr wrap="square" rtlCol="0">
            <a:spAutoFit/>
          </a:bodyPr>
          <a:lstStyle/>
          <a:p>
            <a:r>
              <a:rPr lang="en-GB" dirty="0"/>
              <a:t>I mask really well</a:t>
            </a:r>
          </a:p>
        </p:txBody>
      </p:sp>
      <p:sp>
        <p:nvSpPr>
          <p:cNvPr id="19" name="TextBox 18">
            <a:extLst>
              <a:ext uri="{FF2B5EF4-FFF2-40B4-BE49-F238E27FC236}">
                <a16:creationId xmlns:a16="http://schemas.microsoft.com/office/drawing/2014/main" id="{9450E1CE-52E4-43C2-B298-6AA684BD56F2}"/>
              </a:ext>
            </a:extLst>
          </p:cNvPr>
          <p:cNvSpPr txBox="1"/>
          <p:nvPr/>
        </p:nvSpPr>
        <p:spPr>
          <a:xfrm rot="21268579">
            <a:off x="5364205" y="6274167"/>
            <a:ext cx="2111110" cy="369332"/>
          </a:xfrm>
          <a:prstGeom prst="rect">
            <a:avLst/>
          </a:prstGeom>
          <a:solidFill>
            <a:srgbClr val="C00000"/>
          </a:solidFill>
        </p:spPr>
        <p:txBody>
          <a:bodyPr wrap="square" rtlCol="0">
            <a:spAutoFit/>
          </a:bodyPr>
          <a:lstStyle/>
          <a:p>
            <a:r>
              <a:rPr lang="en-GB" dirty="0">
                <a:solidFill>
                  <a:schemeClr val="bg1"/>
                </a:solidFill>
              </a:rPr>
              <a:t>But it exhausts me</a:t>
            </a:r>
          </a:p>
        </p:txBody>
      </p:sp>
      <p:sp>
        <p:nvSpPr>
          <p:cNvPr id="6" name="TextBox 5">
            <a:extLst>
              <a:ext uri="{FF2B5EF4-FFF2-40B4-BE49-F238E27FC236}">
                <a16:creationId xmlns:a16="http://schemas.microsoft.com/office/drawing/2014/main" id="{5A13B36C-C4F8-409E-8905-53C81ED6592A}"/>
              </a:ext>
            </a:extLst>
          </p:cNvPr>
          <p:cNvSpPr txBox="1"/>
          <p:nvPr/>
        </p:nvSpPr>
        <p:spPr>
          <a:xfrm rot="21207887">
            <a:off x="6752615" y="847041"/>
            <a:ext cx="4247509" cy="369332"/>
          </a:xfrm>
          <a:prstGeom prst="rect">
            <a:avLst/>
          </a:prstGeom>
          <a:solidFill>
            <a:srgbClr val="C00000"/>
          </a:solidFill>
        </p:spPr>
        <p:txBody>
          <a:bodyPr wrap="square" rtlCol="0">
            <a:spAutoFit/>
          </a:bodyPr>
          <a:lstStyle/>
          <a:p>
            <a:r>
              <a:rPr lang="en-GB" dirty="0">
                <a:solidFill>
                  <a:schemeClr val="bg1"/>
                </a:solidFill>
              </a:rPr>
              <a:t>A lot of the time, I just want to be left alone</a:t>
            </a:r>
          </a:p>
        </p:txBody>
      </p:sp>
      <p:sp>
        <p:nvSpPr>
          <p:cNvPr id="20" name="TextBox 19">
            <a:extLst>
              <a:ext uri="{FF2B5EF4-FFF2-40B4-BE49-F238E27FC236}">
                <a16:creationId xmlns:a16="http://schemas.microsoft.com/office/drawing/2014/main" id="{FF1F3265-4E28-42C1-AF31-4E37A76FE110}"/>
              </a:ext>
            </a:extLst>
          </p:cNvPr>
          <p:cNvSpPr txBox="1"/>
          <p:nvPr/>
        </p:nvSpPr>
        <p:spPr>
          <a:xfrm rot="21207887">
            <a:off x="7101600" y="1219540"/>
            <a:ext cx="4413192" cy="369332"/>
          </a:xfrm>
          <a:prstGeom prst="rect">
            <a:avLst/>
          </a:prstGeom>
          <a:solidFill>
            <a:srgbClr val="C00000"/>
          </a:solidFill>
        </p:spPr>
        <p:txBody>
          <a:bodyPr wrap="square" rtlCol="0">
            <a:spAutoFit/>
          </a:bodyPr>
          <a:lstStyle/>
          <a:p>
            <a:r>
              <a:rPr lang="en-GB" dirty="0">
                <a:solidFill>
                  <a:schemeClr val="bg1"/>
                </a:solidFill>
              </a:rPr>
              <a:t>Sometimes I don’t want to be here anymore</a:t>
            </a:r>
          </a:p>
        </p:txBody>
      </p:sp>
      <p:sp>
        <p:nvSpPr>
          <p:cNvPr id="21" name="TextBox 20">
            <a:extLst>
              <a:ext uri="{FF2B5EF4-FFF2-40B4-BE49-F238E27FC236}">
                <a16:creationId xmlns:a16="http://schemas.microsoft.com/office/drawing/2014/main" id="{3222AE8E-B6B7-4EDF-B3D6-52CA9ADA77DA}"/>
              </a:ext>
            </a:extLst>
          </p:cNvPr>
          <p:cNvSpPr txBox="1"/>
          <p:nvPr/>
        </p:nvSpPr>
        <p:spPr>
          <a:xfrm rot="21207887">
            <a:off x="343878" y="6274166"/>
            <a:ext cx="4247509" cy="369332"/>
          </a:xfrm>
          <a:prstGeom prst="rect">
            <a:avLst/>
          </a:prstGeom>
          <a:solidFill>
            <a:srgbClr val="C00000"/>
          </a:solidFill>
        </p:spPr>
        <p:txBody>
          <a:bodyPr wrap="square" rtlCol="0">
            <a:spAutoFit/>
          </a:bodyPr>
          <a:lstStyle/>
          <a:p>
            <a:r>
              <a:rPr lang="en-GB" dirty="0">
                <a:solidFill>
                  <a:schemeClr val="bg1"/>
                </a:solidFill>
              </a:rPr>
              <a:t>I just cannot sleep. Like Ever. I cant fix it.</a:t>
            </a:r>
          </a:p>
        </p:txBody>
      </p:sp>
      <p:pic>
        <p:nvPicPr>
          <p:cNvPr id="12" name="Audio 11">
            <a:hlinkClick r:id="" action="ppaction://media"/>
            <a:extLst>
              <a:ext uri="{FF2B5EF4-FFF2-40B4-BE49-F238E27FC236}">
                <a16:creationId xmlns:a16="http://schemas.microsoft.com/office/drawing/2014/main" id="{340A020C-DA56-4C6C-927C-5D8CBE076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1091131"/>
      </p:ext>
    </p:extLst>
  </p:cSld>
  <p:clrMapOvr>
    <a:masterClrMapping/>
  </p:clrMapOvr>
  <mc:AlternateContent xmlns:mc="http://schemas.openxmlformats.org/markup-compatibility/2006" xmlns:p14="http://schemas.microsoft.com/office/powerpoint/2010/main">
    <mc:Choice Requires="p14">
      <p:transition spd="slow" p14:dur="2000" advTm="44476"/>
    </mc:Choice>
    <mc:Fallback xmlns="">
      <p:transition spd="slow" advTm="4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BCC81-042B-4EEE-B979-DF64CD3831B8}"/>
              </a:ext>
            </a:extLst>
          </p:cNvPr>
          <p:cNvSpPr>
            <a:spLocks noGrp="1"/>
          </p:cNvSpPr>
          <p:nvPr>
            <p:ph type="body" sz="quarter" idx="10"/>
          </p:nvPr>
        </p:nvSpPr>
        <p:spPr/>
        <p:txBody>
          <a:bodyPr>
            <a:normAutofit fontScale="92500" lnSpcReduction="10000"/>
          </a:bodyPr>
          <a:lstStyle/>
          <a:p>
            <a:r>
              <a:rPr lang="en-GB" dirty="0">
                <a:solidFill>
                  <a:srgbClr val="0C3261"/>
                </a:solidFill>
              </a:rPr>
              <a:t>Employment: I Got Lucky</a:t>
            </a:r>
          </a:p>
        </p:txBody>
      </p:sp>
      <p:sp>
        <p:nvSpPr>
          <p:cNvPr id="3" name="TextBox 2">
            <a:extLst>
              <a:ext uri="{FF2B5EF4-FFF2-40B4-BE49-F238E27FC236}">
                <a16:creationId xmlns:a16="http://schemas.microsoft.com/office/drawing/2014/main" id="{940889BB-84E2-4F64-A648-1F684F81C1C3}"/>
              </a:ext>
            </a:extLst>
          </p:cNvPr>
          <p:cNvSpPr txBox="1"/>
          <p:nvPr/>
        </p:nvSpPr>
        <p:spPr>
          <a:xfrm>
            <a:off x="8275638" y="1760161"/>
            <a:ext cx="3408362" cy="4801314"/>
          </a:xfrm>
          <a:prstGeom prst="rect">
            <a:avLst/>
          </a:prstGeom>
          <a:noFill/>
        </p:spPr>
        <p:txBody>
          <a:bodyPr wrap="square" rtlCol="0">
            <a:spAutoFit/>
          </a:bodyPr>
          <a:lstStyle/>
          <a:p>
            <a:r>
              <a:rPr lang="en-GB" dirty="0"/>
              <a:t>At 20, I was placed into employment via the Job Centre, who saw that I had ability, but lacked the confidence and social skills to be successful in job interviews</a:t>
            </a:r>
          </a:p>
          <a:p>
            <a:endParaRPr lang="en-GB" dirty="0"/>
          </a:p>
          <a:p>
            <a:r>
              <a:rPr lang="en-GB" dirty="0"/>
              <a:t>Without this I may never have got into the positions that I have through my career</a:t>
            </a:r>
          </a:p>
          <a:p>
            <a:endParaRPr lang="en-GB" dirty="0"/>
          </a:p>
          <a:p>
            <a:r>
              <a:rPr lang="en-GB" dirty="0"/>
              <a:t>This is why I support organisations being pro active in understanding Autism and actively giving opportunities to those that have it</a:t>
            </a:r>
          </a:p>
          <a:p>
            <a:endParaRPr lang="en-GB" dirty="0"/>
          </a:p>
          <a:p>
            <a:r>
              <a:rPr lang="en-GB" dirty="0"/>
              <a:t>The barriers are removed</a:t>
            </a:r>
          </a:p>
        </p:txBody>
      </p:sp>
      <p:pic>
        <p:nvPicPr>
          <p:cNvPr id="4" name="Picture 2" descr="Image preview">
            <a:extLst>
              <a:ext uri="{FF2B5EF4-FFF2-40B4-BE49-F238E27FC236}">
                <a16:creationId xmlns:a16="http://schemas.microsoft.com/office/drawing/2014/main" id="{F9F7A98F-BBC2-4B54-B488-FE8D8AA6BA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8000" y="2093893"/>
            <a:ext cx="7620000" cy="41338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5D9B5DF-0944-4B25-B552-2C5699A38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978076"/>
      </p:ext>
    </p:extLst>
  </p:cSld>
  <p:clrMapOvr>
    <a:masterClrMapping/>
  </p:clrMapOvr>
  <mc:AlternateContent xmlns:mc="http://schemas.openxmlformats.org/markup-compatibility/2006" xmlns:p14="http://schemas.microsoft.com/office/powerpoint/2010/main">
    <mc:Choice Requires="p14">
      <p:transition spd="slow" p14:dur="2000" advTm="33191"/>
    </mc:Choice>
    <mc:Fallback xmlns="">
      <p:transition spd="slow" advTm="3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36791-6758-4219-8AAB-268F34B840E5}"/>
              </a:ext>
            </a:extLst>
          </p:cNvPr>
          <p:cNvSpPr>
            <a:spLocks noGrp="1"/>
          </p:cNvSpPr>
          <p:nvPr>
            <p:ph type="body" sz="quarter" idx="10"/>
          </p:nvPr>
        </p:nvSpPr>
        <p:spPr/>
        <p:txBody>
          <a:bodyPr>
            <a:normAutofit fontScale="92500" lnSpcReduction="10000"/>
          </a:bodyPr>
          <a:lstStyle/>
          <a:p>
            <a:r>
              <a:rPr lang="en-GB" dirty="0">
                <a:solidFill>
                  <a:srgbClr val="0C3261"/>
                </a:solidFill>
              </a:rPr>
              <a:t>Has Autism Stopped Me?</a:t>
            </a:r>
          </a:p>
        </p:txBody>
      </p:sp>
      <p:pic>
        <p:nvPicPr>
          <p:cNvPr id="4" name="Picture 3" descr="A picture containing text&#10;&#10;Description automatically generated">
            <a:extLst>
              <a:ext uri="{FF2B5EF4-FFF2-40B4-BE49-F238E27FC236}">
                <a16:creationId xmlns:a16="http://schemas.microsoft.com/office/drawing/2014/main" id="{E4C1BC92-62DB-48CC-8324-158D51E0636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279" t="1412" r="13814" b="6146"/>
          <a:stretch/>
        </p:blipFill>
        <p:spPr>
          <a:xfrm rot="5400000">
            <a:off x="2537237" y="3238384"/>
            <a:ext cx="3378608" cy="1877948"/>
          </a:xfrm>
          <a:prstGeom prst="rect">
            <a:avLst/>
          </a:prstGeom>
        </p:spPr>
      </p:pic>
      <p:sp>
        <p:nvSpPr>
          <p:cNvPr id="11" name="TextBox 10">
            <a:extLst>
              <a:ext uri="{FF2B5EF4-FFF2-40B4-BE49-F238E27FC236}">
                <a16:creationId xmlns:a16="http://schemas.microsoft.com/office/drawing/2014/main" id="{6D5C4AED-6B7A-4881-B6BC-91938CA4A10A}"/>
              </a:ext>
            </a:extLst>
          </p:cNvPr>
          <p:cNvSpPr txBox="1"/>
          <p:nvPr/>
        </p:nvSpPr>
        <p:spPr>
          <a:xfrm>
            <a:off x="8086725" y="1602343"/>
            <a:ext cx="3328988" cy="4801314"/>
          </a:xfrm>
          <a:prstGeom prst="rect">
            <a:avLst/>
          </a:prstGeom>
          <a:noFill/>
        </p:spPr>
        <p:txBody>
          <a:bodyPr wrap="square" rtlCol="0">
            <a:spAutoFit/>
          </a:bodyPr>
          <a:lstStyle/>
          <a:p>
            <a:r>
              <a:rPr lang="en-GB" dirty="0"/>
              <a:t>In 2022 I won an award from The Institute Of Supply Chain Management</a:t>
            </a:r>
          </a:p>
          <a:p>
            <a:endParaRPr lang="en-GB" dirty="0"/>
          </a:p>
          <a:p>
            <a:r>
              <a:rPr lang="en-GB" dirty="0"/>
              <a:t>I was also shortlisted as a finalist as a mentor for UK Construction Week</a:t>
            </a:r>
          </a:p>
          <a:p>
            <a:endParaRPr lang="en-GB" dirty="0"/>
          </a:p>
          <a:p>
            <a:r>
              <a:rPr lang="en-GB" dirty="0"/>
              <a:t>I completed a Krav Maga training course (just being around lots of people in that environment was a challenge in itself)</a:t>
            </a:r>
          </a:p>
          <a:p>
            <a:endParaRPr lang="en-GB" dirty="0"/>
          </a:p>
          <a:p>
            <a:r>
              <a:rPr lang="en-GB" dirty="0"/>
              <a:t>I also raised a lot of money for charity with my efforts to raise awareness of the issues around food availability for refugees</a:t>
            </a:r>
          </a:p>
        </p:txBody>
      </p:sp>
      <p:sp>
        <p:nvSpPr>
          <p:cNvPr id="12" name="TextBox 11">
            <a:extLst>
              <a:ext uri="{FF2B5EF4-FFF2-40B4-BE49-F238E27FC236}">
                <a16:creationId xmlns:a16="http://schemas.microsoft.com/office/drawing/2014/main" id="{AFE89342-6D9F-43A0-ABD6-B979E3CD9147}"/>
              </a:ext>
            </a:extLst>
          </p:cNvPr>
          <p:cNvSpPr txBox="1"/>
          <p:nvPr/>
        </p:nvSpPr>
        <p:spPr>
          <a:xfrm>
            <a:off x="656394" y="3240545"/>
            <a:ext cx="2790822" cy="2308324"/>
          </a:xfrm>
          <a:prstGeom prst="rect">
            <a:avLst/>
          </a:prstGeom>
          <a:noFill/>
        </p:spPr>
        <p:txBody>
          <a:bodyPr wrap="square" rtlCol="0">
            <a:spAutoFit/>
          </a:bodyPr>
          <a:lstStyle/>
          <a:p>
            <a:r>
              <a:rPr lang="en-GB" b="1" dirty="0"/>
              <a:t>Often it does but 2022</a:t>
            </a:r>
            <a:br>
              <a:rPr lang="en-GB" b="1" dirty="0"/>
            </a:br>
            <a:r>
              <a:rPr lang="en-GB" b="1" dirty="0"/>
              <a:t>proved to be a year</a:t>
            </a:r>
            <a:br>
              <a:rPr lang="en-GB" b="1" dirty="0"/>
            </a:br>
            <a:r>
              <a:rPr lang="en-GB" b="1" dirty="0"/>
              <a:t>in which I was busy</a:t>
            </a:r>
            <a:br>
              <a:rPr lang="en-GB" b="1" dirty="0"/>
            </a:br>
            <a:r>
              <a:rPr lang="en-GB" b="1" dirty="0"/>
              <a:t>and perhaps one</a:t>
            </a:r>
            <a:br>
              <a:rPr lang="en-GB" b="1" dirty="0"/>
            </a:br>
            <a:r>
              <a:rPr lang="en-GB" b="1" dirty="0"/>
              <a:t>to try and shout about</a:t>
            </a:r>
            <a:br>
              <a:rPr lang="en-GB" b="1" dirty="0"/>
            </a:br>
            <a:r>
              <a:rPr lang="en-GB" b="1" dirty="0"/>
              <a:t>(for once) to hopefully</a:t>
            </a:r>
            <a:br>
              <a:rPr lang="en-GB" b="1" dirty="0"/>
            </a:br>
            <a:r>
              <a:rPr lang="en-GB" b="1" dirty="0"/>
              <a:t>inspire others</a:t>
            </a:r>
            <a:endParaRPr lang="en-GB" dirty="0"/>
          </a:p>
          <a:p>
            <a:endParaRPr lang="en-GB" dirty="0"/>
          </a:p>
        </p:txBody>
      </p:sp>
      <p:pic>
        <p:nvPicPr>
          <p:cNvPr id="1026" name="Picture 2" descr="AR Krav Maga - Lettings &amp; Hire @ Sprowston Community Academy">
            <a:extLst>
              <a:ext uri="{FF2B5EF4-FFF2-40B4-BE49-F238E27FC236}">
                <a16:creationId xmlns:a16="http://schemas.microsoft.com/office/drawing/2014/main" id="{D3D96376-D8A0-4F80-8940-CD1FB4839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5362" y="2185367"/>
            <a:ext cx="2488096" cy="1555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D710249-9F76-4180-A904-E17DAED510F0}"/>
              </a:ext>
            </a:extLst>
          </p:cNvPr>
          <p:cNvPicPr>
            <a:picLocks noChangeAspect="1"/>
          </p:cNvPicPr>
          <p:nvPr/>
        </p:nvPicPr>
        <p:blipFill>
          <a:blip r:embed="rId8"/>
          <a:stretch>
            <a:fillRect/>
          </a:stretch>
        </p:blipFill>
        <p:spPr>
          <a:xfrm>
            <a:off x="5394533" y="3740427"/>
            <a:ext cx="2463174" cy="1130162"/>
          </a:xfrm>
          <a:prstGeom prst="rect">
            <a:avLst/>
          </a:prstGeom>
        </p:spPr>
      </p:pic>
      <p:pic>
        <p:nvPicPr>
          <p:cNvPr id="7" name="Picture 6">
            <a:extLst>
              <a:ext uri="{FF2B5EF4-FFF2-40B4-BE49-F238E27FC236}">
                <a16:creationId xmlns:a16="http://schemas.microsoft.com/office/drawing/2014/main" id="{DA9F6794-F7CF-4A4A-B243-0E505DFACF56}"/>
              </a:ext>
            </a:extLst>
          </p:cNvPr>
          <p:cNvPicPr>
            <a:picLocks noChangeAspect="1"/>
          </p:cNvPicPr>
          <p:nvPr/>
        </p:nvPicPr>
        <p:blipFill>
          <a:blip r:embed="rId9"/>
          <a:stretch>
            <a:fillRect/>
          </a:stretch>
        </p:blipFill>
        <p:spPr>
          <a:xfrm>
            <a:off x="5394533" y="5231076"/>
            <a:ext cx="2542345" cy="635586"/>
          </a:xfrm>
          <a:prstGeom prst="rect">
            <a:avLst/>
          </a:prstGeom>
        </p:spPr>
      </p:pic>
      <p:pic>
        <p:nvPicPr>
          <p:cNvPr id="6" name="Audio 5">
            <a:hlinkClick r:id="" action="ppaction://media"/>
            <a:extLst>
              <a:ext uri="{FF2B5EF4-FFF2-40B4-BE49-F238E27FC236}">
                <a16:creationId xmlns:a16="http://schemas.microsoft.com/office/drawing/2014/main" id="{FCB03433-0E94-4A1A-BDA3-B82A8100DEC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37724497"/>
      </p:ext>
    </p:extLst>
  </p:cSld>
  <p:clrMapOvr>
    <a:masterClrMapping/>
  </p:clrMapOvr>
  <mc:AlternateContent xmlns:mc="http://schemas.openxmlformats.org/markup-compatibility/2006" xmlns:p14="http://schemas.microsoft.com/office/powerpoint/2010/main">
    <mc:Choice Requires="p14">
      <p:transition spd="slow" p14:dur="2000" advTm="59940"/>
    </mc:Choice>
    <mc:Fallback xmlns="">
      <p:transition spd="slow" advTm="5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 colorful, thread&#10;&#10;Description automatically generated">
            <a:extLst>
              <a:ext uri="{FF2B5EF4-FFF2-40B4-BE49-F238E27FC236}">
                <a16:creationId xmlns:a16="http://schemas.microsoft.com/office/drawing/2014/main" id="{AF9335CA-550A-4357-B64E-EE646F302944}"/>
              </a:ext>
            </a:extLst>
          </p:cNvPr>
          <p:cNvPicPr>
            <a:picLocks noChangeAspect="1"/>
          </p:cNvPicPr>
          <p:nvPr/>
        </p:nvPicPr>
        <p:blipFill>
          <a:blip r:embed="rId6">
            <a:alphaModFix amt="35000"/>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0" y="1605480"/>
            <a:ext cx="12192000" cy="5136045"/>
          </a:xfrm>
          <a:prstGeom prst="rect">
            <a:avLst/>
          </a:prstGeom>
        </p:spPr>
      </p:pic>
      <p:sp>
        <p:nvSpPr>
          <p:cNvPr id="2" name="Text Placeholder 1">
            <a:extLst>
              <a:ext uri="{FF2B5EF4-FFF2-40B4-BE49-F238E27FC236}">
                <a16:creationId xmlns:a16="http://schemas.microsoft.com/office/drawing/2014/main" id="{AC5F2FB5-CEED-44C5-A131-8EF779E7CBF6}"/>
              </a:ext>
            </a:extLst>
          </p:cNvPr>
          <p:cNvSpPr>
            <a:spLocks noGrp="1"/>
          </p:cNvSpPr>
          <p:nvPr>
            <p:ph type="body" sz="quarter" idx="10"/>
          </p:nvPr>
        </p:nvSpPr>
        <p:spPr/>
        <p:txBody>
          <a:bodyPr>
            <a:normAutofit fontScale="92500" lnSpcReduction="10000"/>
          </a:bodyPr>
          <a:lstStyle/>
          <a:p>
            <a:r>
              <a:rPr lang="en-GB" dirty="0">
                <a:solidFill>
                  <a:srgbClr val="0C3261"/>
                </a:solidFill>
              </a:rPr>
              <a:t>In Summary</a:t>
            </a:r>
          </a:p>
        </p:txBody>
      </p:sp>
      <p:sp>
        <p:nvSpPr>
          <p:cNvPr id="3" name="TextBox 2">
            <a:extLst>
              <a:ext uri="{FF2B5EF4-FFF2-40B4-BE49-F238E27FC236}">
                <a16:creationId xmlns:a16="http://schemas.microsoft.com/office/drawing/2014/main" id="{2A210BA7-BBBB-4351-BB0A-2F664D8E1C9A}"/>
              </a:ext>
            </a:extLst>
          </p:cNvPr>
          <p:cNvSpPr txBox="1"/>
          <p:nvPr/>
        </p:nvSpPr>
        <p:spPr>
          <a:xfrm>
            <a:off x="438045" y="4811552"/>
            <a:ext cx="11315907" cy="584775"/>
          </a:xfrm>
          <a:prstGeom prst="rect">
            <a:avLst/>
          </a:prstGeom>
          <a:solidFill>
            <a:srgbClr val="C4122D"/>
          </a:solidFill>
        </p:spPr>
        <p:txBody>
          <a:bodyPr wrap="square" rtlCol="0">
            <a:spAutoFit/>
          </a:bodyPr>
          <a:lstStyle/>
          <a:p>
            <a:r>
              <a:rPr lang="en-GB" sz="1600" dirty="0">
                <a:solidFill>
                  <a:schemeClr val="bg1"/>
                </a:solidFill>
              </a:rPr>
              <a:t>If you have Autism </a:t>
            </a:r>
            <a:r>
              <a:rPr lang="en-GB" sz="1600" b="1" dirty="0">
                <a:solidFill>
                  <a:schemeClr val="bg1"/>
                </a:solidFill>
              </a:rPr>
              <a:t>stop looking for acceptance from others </a:t>
            </a:r>
            <a:r>
              <a:rPr lang="en-GB" sz="1600" dirty="0">
                <a:solidFill>
                  <a:schemeClr val="bg1"/>
                </a:solidFill>
              </a:rPr>
              <a:t>or to fit in to a narrative that isn’t part of your story. You are unique and you will be happiest by chasing your interests than chasing acceptance from other people</a:t>
            </a:r>
          </a:p>
        </p:txBody>
      </p:sp>
      <p:sp>
        <p:nvSpPr>
          <p:cNvPr id="4" name="TextBox 3">
            <a:extLst>
              <a:ext uri="{FF2B5EF4-FFF2-40B4-BE49-F238E27FC236}">
                <a16:creationId xmlns:a16="http://schemas.microsoft.com/office/drawing/2014/main" id="{E45C2708-24D9-4F50-A8CD-922AEDA654C7}"/>
              </a:ext>
            </a:extLst>
          </p:cNvPr>
          <p:cNvSpPr txBox="1"/>
          <p:nvPr/>
        </p:nvSpPr>
        <p:spPr>
          <a:xfrm>
            <a:off x="438046" y="2701933"/>
            <a:ext cx="11315908" cy="584775"/>
          </a:xfrm>
          <a:prstGeom prst="rect">
            <a:avLst/>
          </a:prstGeom>
          <a:solidFill>
            <a:srgbClr val="C4122D"/>
          </a:solidFill>
        </p:spPr>
        <p:txBody>
          <a:bodyPr wrap="square" rtlCol="0">
            <a:spAutoFit/>
          </a:bodyPr>
          <a:lstStyle/>
          <a:p>
            <a:r>
              <a:rPr lang="en-GB" sz="1600" b="1" dirty="0">
                <a:solidFill>
                  <a:schemeClr val="bg1"/>
                </a:solidFill>
              </a:rPr>
              <a:t>Having Autism </a:t>
            </a:r>
            <a:r>
              <a:rPr lang="en-GB" sz="1600" dirty="0">
                <a:solidFill>
                  <a:schemeClr val="bg1"/>
                </a:solidFill>
              </a:rPr>
              <a:t>is not a barrier to doing what you want to do in life…If you can understand yourself and your strengths/triggers then you are a step ahead of others. If you </a:t>
            </a:r>
            <a:r>
              <a:rPr lang="en-GB" sz="1600" b="1" dirty="0">
                <a:solidFill>
                  <a:schemeClr val="bg1"/>
                </a:solidFill>
              </a:rPr>
              <a:t>don’t have autism, </a:t>
            </a:r>
            <a:r>
              <a:rPr lang="en-GB" sz="1600" dirty="0">
                <a:solidFill>
                  <a:schemeClr val="bg1"/>
                </a:solidFill>
              </a:rPr>
              <a:t>being aware of it and accepting it makes you a better person. </a:t>
            </a:r>
          </a:p>
        </p:txBody>
      </p:sp>
      <p:sp>
        <p:nvSpPr>
          <p:cNvPr id="5" name="TextBox 4">
            <a:extLst>
              <a:ext uri="{FF2B5EF4-FFF2-40B4-BE49-F238E27FC236}">
                <a16:creationId xmlns:a16="http://schemas.microsoft.com/office/drawing/2014/main" id="{5005A0D6-2D03-4C3A-B4C1-FF49A060E7CB}"/>
              </a:ext>
            </a:extLst>
          </p:cNvPr>
          <p:cNvSpPr txBox="1"/>
          <p:nvPr/>
        </p:nvSpPr>
        <p:spPr>
          <a:xfrm>
            <a:off x="438046" y="3349491"/>
            <a:ext cx="11315908" cy="584775"/>
          </a:xfrm>
          <a:prstGeom prst="rect">
            <a:avLst/>
          </a:prstGeom>
          <a:solidFill>
            <a:srgbClr val="C4122D"/>
          </a:solidFill>
        </p:spPr>
        <p:txBody>
          <a:bodyPr wrap="square" rtlCol="0">
            <a:spAutoFit/>
          </a:bodyPr>
          <a:lstStyle/>
          <a:p>
            <a:r>
              <a:rPr lang="en-GB" sz="1600" dirty="0">
                <a:solidFill>
                  <a:schemeClr val="bg1"/>
                </a:solidFill>
              </a:rPr>
              <a:t>As people with it </a:t>
            </a:r>
            <a:r>
              <a:rPr lang="en-GB" sz="1600" b="1" dirty="0">
                <a:solidFill>
                  <a:schemeClr val="bg1"/>
                </a:solidFill>
              </a:rPr>
              <a:t>or employers without Autism</a:t>
            </a:r>
            <a:r>
              <a:rPr lang="en-GB" sz="1600" dirty="0">
                <a:solidFill>
                  <a:schemeClr val="bg1"/>
                </a:solidFill>
              </a:rPr>
              <a:t>, we need to embrace the benefits of Autism and actively encourage diversity. As employers we can choose to make a difference, what is stopping us from </a:t>
            </a:r>
            <a:r>
              <a:rPr lang="en-GB" sz="1600" b="1" dirty="0">
                <a:solidFill>
                  <a:schemeClr val="bg1"/>
                </a:solidFill>
              </a:rPr>
              <a:t>doing the right thing?</a:t>
            </a:r>
            <a:endParaRPr lang="en-GB" sz="1600" dirty="0">
              <a:solidFill>
                <a:schemeClr val="bg1"/>
              </a:solidFill>
            </a:endParaRPr>
          </a:p>
        </p:txBody>
      </p:sp>
      <p:sp>
        <p:nvSpPr>
          <p:cNvPr id="7" name="TextBox 6">
            <a:extLst>
              <a:ext uri="{FF2B5EF4-FFF2-40B4-BE49-F238E27FC236}">
                <a16:creationId xmlns:a16="http://schemas.microsoft.com/office/drawing/2014/main" id="{977A6469-980F-431C-8CE4-72103BF649B8}"/>
              </a:ext>
            </a:extLst>
          </p:cNvPr>
          <p:cNvSpPr txBox="1"/>
          <p:nvPr/>
        </p:nvSpPr>
        <p:spPr>
          <a:xfrm>
            <a:off x="438045" y="4054924"/>
            <a:ext cx="11315907" cy="584775"/>
          </a:xfrm>
          <a:prstGeom prst="rect">
            <a:avLst/>
          </a:prstGeom>
          <a:solidFill>
            <a:srgbClr val="C4122D"/>
          </a:solidFill>
        </p:spPr>
        <p:txBody>
          <a:bodyPr wrap="square" rtlCol="0">
            <a:spAutoFit/>
          </a:bodyPr>
          <a:lstStyle/>
          <a:p>
            <a:r>
              <a:rPr lang="en-GB" sz="1600" b="1" dirty="0">
                <a:solidFill>
                  <a:schemeClr val="bg1"/>
                </a:solidFill>
              </a:rPr>
              <a:t>People with Autism </a:t>
            </a:r>
            <a:r>
              <a:rPr lang="en-GB" sz="1600" dirty="0">
                <a:solidFill>
                  <a:schemeClr val="bg1"/>
                </a:solidFill>
              </a:rPr>
              <a:t>wont fit in to everyone else’s version of “normal” and that’s a good thing, without diversity the world would be pretty dull, we all have to </a:t>
            </a:r>
            <a:r>
              <a:rPr lang="en-GB" sz="1600" b="1" dirty="0">
                <a:solidFill>
                  <a:schemeClr val="bg1"/>
                </a:solidFill>
              </a:rPr>
              <a:t>stop striving for conformance and look for performance</a:t>
            </a:r>
          </a:p>
        </p:txBody>
      </p:sp>
      <p:pic>
        <p:nvPicPr>
          <p:cNvPr id="9" name="Audio 8">
            <a:hlinkClick r:id="" action="ppaction://media"/>
            <a:extLst>
              <a:ext uri="{FF2B5EF4-FFF2-40B4-BE49-F238E27FC236}">
                <a16:creationId xmlns:a16="http://schemas.microsoft.com/office/drawing/2014/main" id="{BDE1C328-8A5B-46EA-AF2A-A95B10F69E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78558906"/>
      </p:ext>
    </p:extLst>
  </p:cSld>
  <p:clrMapOvr>
    <a:masterClrMapping/>
  </p:clrMapOvr>
  <mc:AlternateContent xmlns:mc="http://schemas.openxmlformats.org/markup-compatibility/2006" xmlns:p14="http://schemas.microsoft.com/office/powerpoint/2010/main">
    <mc:Choice Requires="p14">
      <p:transition spd="slow" p14:dur="2000" advTm="66232"/>
    </mc:Choice>
    <mc:Fallback xmlns="">
      <p:transition spd="slow" advTm="6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3" grpId="0" animBg="1"/>
      <p:bldP spid="4" grpId="0" animBg="1"/>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atellite dish&#10;&#10;Description automatically generated with low confidence">
            <a:extLst>
              <a:ext uri="{FF2B5EF4-FFF2-40B4-BE49-F238E27FC236}">
                <a16:creationId xmlns:a16="http://schemas.microsoft.com/office/drawing/2014/main" id="{A739CA7B-D95E-4867-A255-1C181966A9F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0" y="1478280"/>
            <a:ext cx="12192000" cy="5379720"/>
          </a:xfrm>
          <a:prstGeom prst="rect">
            <a:avLst/>
          </a:prstGeom>
        </p:spPr>
      </p:pic>
      <p:sp>
        <p:nvSpPr>
          <p:cNvPr id="2" name="Text Placeholder 1">
            <a:extLst>
              <a:ext uri="{FF2B5EF4-FFF2-40B4-BE49-F238E27FC236}">
                <a16:creationId xmlns:a16="http://schemas.microsoft.com/office/drawing/2014/main" id="{54EB4D0B-FEE3-4028-902C-AB421800668F}"/>
              </a:ext>
            </a:extLst>
          </p:cNvPr>
          <p:cNvSpPr>
            <a:spLocks noGrp="1"/>
          </p:cNvSpPr>
          <p:nvPr>
            <p:ph type="body" sz="quarter" idx="10"/>
          </p:nvPr>
        </p:nvSpPr>
        <p:spPr/>
        <p:txBody>
          <a:bodyPr>
            <a:normAutofit fontScale="92500" lnSpcReduction="10000"/>
          </a:bodyPr>
          <a:lstStyle/>
          <a:p>
            <a:r>
              <a:rPr lang="en-GB" dirty="0">
                <a:solidFill>
                  <a:srgbClr val="0C3261"/>
                </a:solidFill>
              </a:rPr>
              <a:t>Goals From This Presentation</a:t>
            </a:r>
          </a:p>
        </p:txBody>
      </p:sp>
      <p:sp>
        <p:nvSpPr>
          <p:cNvPr id="3" name="TextBox 2">
            <a:extLst>
              <a:ext uri="{FF2B5EF4-FFF2-40B4-BE49-F238E27FC236}">
                <a16:creationId xmlns:a16="http://schemas.microsoft.com/office/drawing/2014/main" id="{4C0AF8F8-BB95-4519-8CCF-29D27CF12314}"/>
              </a:ext>
            </a:extLst>
          </p:cNvPr>
          <p:cNvSpPr txBox="1"/>
          <p:nvPr/>
        </p:nvSpPr>
        <p:spPr>
          <a:xfrm>
            <a:off x="377788" y="1754093"/>
            <a:ext cx="4471987" cy="646331"/>
          </a:xfrm>
          <a:prstGeom prst="rect">
            <a:avLst/>
          </a:prstGeom>
          <a:solidFill>
            <a:srgbClr val="C4122D"/>
          </a:solidFill>
        </p:spPr>
        <p:txBody>
          <a:bodyPr wrap="square" rtlCol="0">
            <a:spAutoFit/>
          </a:bodyPr>
          <a:lstStyle/>
          <a:p>
            <a:pPr algn="ctr"/>
            <a:r>
              <a:rPr lang="en-GB" dirty="0">
                <a:solidFill>
                  <a:schemeClr val="bg1"/>
                </a:solidFill>
              </a:rPr>
              <a:t>More Organisations make their workplaces more autism friendly</a:t>
            </a:r>
          </a:p>
        </p:txBody>
      </p:sp>
      <p:sp>
        <p:nvSpPr>
          <p:cNvPr id="5" name="TextBox 4">
            <a:extLst>
              <a:ext uri="{FF2B5EF4-FFF2-40B4-BE49-F238E27FC236}">
                <a16:creationId xmlns:a16="http://schemas.microsoft.com/office/drawing/2014/main" id="{854A5FFD-0E0B-499B-AD2D-4603B1B08C87}"/>
              </a:ext>
            </a:extLst>
          </p:cNvPr>
          <p:cNvSpPr txBox="1"/>
          <p:nvPr/>
        </p:nvSpPr>
        <p:spPr>
          <a:xfrm>
            <a:off x="377787" y="2472917"/>
            <a:ext cx="4471987" cy="646331"/>
          </a:xfrm>
          <a:prstGeom prst="rect">
            <a:avLst/>
          </a:prstGeom>
          <a:solidFill>
            <a:srgbClr val="C4122D"/>
          </a:solidFill>
        </p:spPr>
        <p:txBody>
          <a:bodyPr wrap="square" rtlCol="0">
            <a:spAutoFit/>
          </a:bodyPr>
          <a:lstStyle/>
          <a:p>
            <a:pPr algn="ctr"/>
            <a:r>
              <a:rPr lang="en-GB" dirty="0">
                <a:solidFill>
                  <a:schemeClr val="bg1"/>
                </a:solidFill>
              </a:rPr>
              <a:t>Recruitment Policies change to make job adverts more accommodating</a:t>
            </a:r>
          </a:p>
        </p:txBody>
      </p:sp>
      <p:sp>
        <p:nvSpPr>
          <p:cNvPr id="6" name="TextBox 5">
            <a:extLst>
              <a:ext uri="{FF2B5EF4-FFF2-40B4-BE49-F238E27FC236}">
                <a16:creationId xmlns:a16="http://schemas.microsoft.com/office/drawing/2014/main" id="{9B295E4B-54BB-4498-96FC-D66A2ECED3FF}"/>
              </a:ext>
            </a:extLst>
          </p:cNvPr>
          <p:cNvSpPr txBox="1"/>
          <p:nvPr/>
        </p:nvSpPr>
        <p:spPr>
          <a:xfrm>
            <a:off x="377786" y="3191741"/>
            <a:ext cx="4471987" cy="646331"/>
          </a:xfrm>
          <a:prstGeom prst="rect">
            <a:avLst/>
          </a:prstGeom>
          <a:solidFill>
            <a:srgbClr val="C4122D"/>
          </a:solidFill>
        </p:spPr>
        <p:txBody>
          <a:bodyPr wrap="square" rtlCol="0">
            <a:spAutoFit/>
          </a:bodyPr>
          <a:lstStyle/>
          <a:p>
            <a:pPr algn="ctr"/>
            <a:r>
              <a:rPr lang="en-GB" dirty="0">
                <a:solidFill>
                  <a:schemeClr val="bg1"/>
                </a:solidFill>
              </a:rPr>
              <a:t>Companies look into work experience and internships for people with Autism</a:t>
            </a:r>
          </a:p>
        </p:txBody>
      </p:sp>
      <p:sp>
        <p:nvSpPr>
          <p:cNvPr id="7" name="TextBox 6">
            <a:extLst>
              <a:ext uri="{FF2B5EF4-FFF2-40B4-BE49-F238E27FC236}">
                <a16:creationId xmlns:a16="http://schemas.microsoft.com/office/drawing/2014/main" id="{606A665C-75ED-407B-A61E-C3D5098F6875}"/>
              </a:ext>
            </a:extLst>
          </p:cNvPr>
          <p:cNvSpPr txBox="1"/>
          <p:nvPr/>
        </p:nvSpPr>
        <p:spPr>
          <a:xfrm>
            <a:off x="377786" y="3943854"/>
            <a:ext cx="4471987" cy="646331"/>
          </a:xfrm>
          <a:prstGeom prst="rect">
            <a:avLst/>
          </a:prstGeom>
          <a:solidFill>
            <a:srgbClr val="C4122D"/>
          </a:solidFill>
        </p:spPr>
        <p:txBody>
          <a:bodyPr wrap="square" rtlCol="0">
            <a:spAutoFit/>
          </a:bodyPr>
          <a:lstStyle/>
          <a:p>
            <a:pPr algn="ctr"/>
            <a:r>
              <a:rPr lang="en-GB" dirty="0">
                <a:solidFill>
                  <a:schemeClr val="bg1"/>
                </a:solidFill>
              </a:rPr>
              <a:t>People with Autism get the changes they need in their employment </a:t>
            </a:r>
          </a:p>
        </p:txBody>
      </p:sp>
      <p:sp>
        <p:nvSpPr>
          <p:cNvPr id="8" name="TextBox 7">
            <a:extLst>
              <a:ext uri="{FF2B5EF4-FFF2-40B4-BE49-F238E27FC236}">
                <a16:creationId xmlns:a16="http://schemas.microsoft.com/office/drawing/2014/main" id="{0316072E-5FCB-46D2-8236-0093D7072371}"/>
              </a:ext>
            </a:extLst>
          </p:cNvPr>
          <p:cNvSpPr txBox="1"/>
          <p:nvPr/>
        </p:nvSpPr>
        <p:spPr>
          <a:xfrm>
            <a:off x="377786" y="4672543"/>
            <a:ext cx="4471987" cy="646331"/>
          </a:xfrm>
          <a:prstGeom prst="rect">
            <a:avLst/>
          </a:prstGeom>
          <a:solidFill>
            <a:srgbClr val="C4122D"/>
          </a:solidFill>
        </p:spPr>
        <p:txBody>
          <a:bodyPr wrap="square" rtlCol="0">
            <a:spAutoFit/>
          </a:bodyPr>
          <a:lstStyle/>
          <a:p>
            <a:pPr algn="ctr"/>
            <a:r>
              <a:rPr lang="en-GB" dirty="0">
                <a:solidFill>
                  <a:schemeClr val="bg1"/>
                </a:solidFill>
              </a:rPr>
              <a:t>More people with Autism get employment and remain employed</a:t>
            </a:r>
          </a:p>
        </p:txBody>
      </p:sp>
      <p:sp>
        <p:nvSpPr>
          <p:cNvPr id="9" name="TextBox 8">
            <a:extLst>
              <a:ext uri="{FF2B5EF4-FFF2-40B4-BE49-F238E27FC236}">
                <a16:creationId xmlns:a16="http://schemas.microsoft.com/office/drawing/2014/main" id="{0D6A041A-A262-4FC1-AEED-D13B24DE64CE}"/>
              </a:ext>
            </a:extLst>
          </p:cNvPr>
          <p:cNvSpPr txBox="1"/>
          <p:nvPr/>
        </p:nvSpPr>
        <p:spPr>
          <a:xfrm>
            <a:off x="377786" y="5404004"/>
            <a:ext cx="4471987" cy="923330"/>
          </a:xfrm>
          <a:prstGeom prst="rect">
            <a:avLst/>
          </a:prstGeom>
          <a:solidFill>
            <a:srgbClr val="C4122D"/>
          </a:solidFill>
        </p:spPr>
        <p:txBody>
          <a:bodyPr wrap="square" rtlCol="0">
            <a:spAutoFit/>
          </a:bodyPr>
          <a:lstStyle/>
          <a:p>
            <a:pPr algn="ctr"/>
            <a:r>
              <a:rPr lang="en-GB" dirty="0">
                <a:solidFill>
                  <a:schemeClr val="bg1"/>
                </a:solidFill>
              </a:rPr>
              <a:t>The suicide rate and life expectancy both show statistical improvement due to more people with Autism being employed</a:t>
            </a:r>
          </a:p>
        </p:txBody>
      </p:sp>
      <p:pic>
        <p:nvPicPr>
          <p:cNvPr id="11" name="Audio 10">
            <a:hlinkClick r:id="" action="ppaction://media"/>
            <a:extLst>
              <a:ext uri="{FF2B5EF4-FFF2-40B4-BE49-F238E27FC236}">
                <a16:creationId xmlns:a16="http://schemas.microsoft.com/office/drawing/2014/main" id="{035CEAC5-667B-4A9F-B656-0171F0A6BD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06855656"/>
      </p:ext>
    </p:extLst>
  </p:cSld>
  <p:clrMapOvr>
    <a:masterClrMapping/>
  </p:clrMapOvr>
  <mc:AlternateContent xmlns:mc="http://schemas.openxmlformats.org/markup-compatibility/2006" xmlns:p14="http://schemas.microsoft.com/office/powerpoint/2010/main">
    <mc:Choice Requires="p14">
      <p:transition spd="slow" p14:dur="2000" advTm="64724"/>
    </mc:Choice>
    <mc:Fallback xmlns="">
      <p:transition spd="slow" advTm="6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3"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AE7B12-95ED-456D-8B29-4A1E2852EA6E}"/>
              </a:ext>
            </a:extLst>
          </p:cNvPr>
          <p:cNvSpPr>
            <a:spLocks noGrp="1"/>
          </p:cNvSpPr>
          <p:nvPr>
            <p:ph type="body" sz="quarter" idx="10"/>
          </p:nvPr>
        </p:nvSpPr>
        <p:spPr/>
        <p:txBody>
          <a:bodyPr>
            <a:normAutofit fontScale="92500" lnSpcReduction="10000"/>
          </a:bodyPr>
          <a:lstStyle/>
          <a:p>
            <a:r>
              <a:rPr lang="en-GB" dirty="0"/>
              <a:t>Doing The Right Thing</a:t>
            </a:r>
          </a:p>
        </p:txBody>
      </p:sp>
      <p:pic>
        <p:nvPicPr>
          <p:cNvPr id="5" name="Picture 4" descr="A picture containing silhouette, sunset&#10;&#10;Description automatically generated">
            <a:extLst>
              <a:ext uri="{FF2B5EF4-FFF2-40B4-BE49-F238E27FC236}">
                <a16:creationId xmlns:a16="http://schemas.microsoft.com/office/drawing/2014/main" id="{141DC514-48EA-4CAB-A4B6-F9D987D0EE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1572867"/>
            <a:ext cx="12201780" cy="5285133"/>
          </a:xfrm>
          <a:prstGeom prst="rect">
            <a:avLst/>
          </a:prstGeom>
        </p:spPr>
      </p:pic>
      <p:sp>
        <p:nvSpPr>
          <p:cNvPr id="3" name="TextBox 2">
            <a:extLst>
              <a:ext uri="{FF2B5EF4-FFF2-40B4-BE49-F238E27FC236}">
                <a16:creationId xmlns:a16="http://schemas.microsoft.com/office/drawing/2014/main" id="{E947EF34-B82B-4F05-AAFA-2B8CADA0F90D}"/>
              </a:ext>
            </a:extLst>
          </p:cNvPr>
          <p:cNvSpPr txBox="1"/>
          <p:nvPr/>
        </p:nvSpPr>
        <p:spPr>
          <a:xfrm>
            <a:off x="4799667" y="2505670"/>
            <a:ext cx="6427305" cy="923330"/>
          </a:xfrm>
          <a:prstGeom prst="rect">
            <a:avLst/>
          </a:prstGeom>
          <a:noFill/>
        </p:spPr>
        <p:txBody>
          <a:bodyPr wrap="square" rtlCol="0">
            <a:spAutoFit/>
          </a:bodyPr>
          <a:lstStyle/>
          <a:p>
            <a:r>
              <a:rPr lang="en-GB" dirty="0"/>
              <a:t>Can </a:t>
            </a:r>
            <a:r>
              <a:rPr lang="en-GB" b="1" dirty="0"/>
              <a:t>You </a:t>
            </a:r>
            <a:r>
              <a:rPr lang="en-GB" dirty="0"/>
              <a:t>make a difference?</a:t>
            </a:r>
          </a:p>
          <a:p>
            <a:endParaRPr lang="en-GB" dirty="0"/>
          </a:p>
          <a:p>
            <a:r>
              <a:rPr lang="en-GB" dirty="0"/>
              <a:t>Are </a:t>
            </a:r>
            <a:r>
              <a:rPr lang="en-GB" b="1" dirty="0"/>
              <a:t>We </a:t>
            </a:r>
            <a:r>
              <a:rPr lang="en-GB" dirty="0"/>
              <a:t>doing the right thing?</a:t>
            </a:r>
          </a:p>
        </p:txBody>
      </p:sp>
      <p:pic>
        <p:nvPicPr>
          <p:cNvPr id="6" name="Audio 5">
            <a:hlinkClick r:id="" action="ppaction://media"/>
            <a:extLst>
              <a:ext uri="{FF2B5EF4-FFF2-40B4-BE49-F238E27FC236}">
                <a16:creationId xmlns:a16="http://schemas.microsoft.com/office/drawing/2014/main" id="{DE7A07A5-E0E5-4CFF-BB4F-636D75E61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1053551"/>
      </p:ext>
    </p:extLst>
  </p:cSld>
  <p:clrMapOvr>
    <a:masterClrMapping/>
  </p:clrMapOvr>
  <mc:AlternateContent xmlns:mc="http://schemas.openxmlformats.org/markup-compatibility/2006" xmlns:p14="http://schemas.microsoft.com/office/powerpoint/2010/main">
    <mc:Choice Requires="p14">
      <p:transition spd="slow" p14:dur="2000" advTm="31672"/>
    </mc:Choice>
    <mc:Fallback xmlns="">
      <p:transition spd="slow" advTm="3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3331E8-13A7-480A-B430-EF421BA75FDE}"/>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What is Autism?</a:t>
            </a:r>
          </a:p>
        </p:txBody>
      </p:sp>
      <p:grpSp>
        <p:nvGrpSpPr>
          <p:cNvPr id="10" name="Group 9">
            <a:extLst>
              <a:ext uri="{FF2B5EF4-FFF2-40B4-BE49-F238E27FC236}">
                <a16:creationId xmlns:a16="http://schemas.microsoft.com/office/drawing/2014/main" id="{53B39420-EE5C-468F-9495-8E08D2E5A05B}"/>
              </a:ext>
            </a:extLst>
          </p:cNvPr>
          <p:cNvGrpSpPr/>
          <p:nvPr/>
        </p:nvGrpSpPr>
        <p:grpSpPr>
          <a:xfrm>
            <a:off x="2370687" y="1766681"/>
            <a:ext cx="3667125" cy="2432090"/>
            <a:chOff x="904875" y="4223281"/>
            <a:chExt cx="3667125" cy="2432090"/>
          </a:xfrm>
        </p:grpSpPr>
        <p:pic>
          <p:nvPicPr>
            <p:cNvPr id="11" name="Picture 2" descr="10 Mental Health Signs That Should Not be Ignored">
              <a:extLst>
                <a:ext uri="{FF2B5EF4-FFF2-40B4-BE49-F238E27FC236}">
                  <a16:creationId xmlns:a16="http://schemas.microsoft.com/office/drawing/2014/main" id="{42764C0E-E9CE-4DB7-B788-650C2FE94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 y="4223281"/>
              <a:ext cx="3667125" cy="20627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27CC48-CB0A-475A-AF9D-65F1E03B3D52}"/>
                </a:ext>
              </a:extLst>
            </p:cNvPr>
            <p:cNvSpPr txBox="1"/>
            <p:nvPr/>
          </p:nvSpPr>
          <p:spPr>
            <a:xfrm>
              <a:off x="1488280" y="6286039"/>
              <a:ext cx="2500313" cy="369332"/>
            </a:xfrm>
            <a:prstGeom prst="rect">
              <a:avLst/>
            </a:prstGeom>
            <a:noFill/>
          </p:spPr>
          <p:txBody>
            <a:bodyPr wrap="square" rtlCol="0">
              <a:spAutoFit/>
            </a:bodyPr>
            <a:lstStyle/>
            <a:p>
              <a:pPr algn="ctr"/>
              <a:r>
                <a:rPr lang="en-GB" dirty="0"/>
                <a:t>Its not a mental illness</a:t>
              </a:r>
            </a:p>
          </p:txBody>
        </p:sp>
      </p:grpSp>
      <p:grpSp>
        <p:nvGrpSpPr>
          <p:cNvPr id="13" name="Group 12">
            <a:extLst>
              <a:ext uri="{FF2B5EF4-FFF2-40B4-BE49-F238E27FC236}">
                <a16:creationId xmlns:a16="http://schemas.microsoft.com/office/drawing/2014/main" id="{BBCBCEDF-1528-46C7-B489-4FC81B69C32E}"/>
              </a:ext>
            </a:extLst>
          </p:cNvPr>
          <p:cNvGrpSpPr/>
          <p:nvPr/>
        </p:nvGrpSpPr>
        <p:grpSpPr>
          <a:xfrm>
            <a:off x="6492630" y="1766681"/>
            <a:ext cx="3667125" cy="2407682"/>
            <a:chOff x="904875" y="1738313"/>
            <a:chExt cx="3667125" cy="2407682"/>
          </a:xfrm>
        </p:grpSpPr>
        <p:pic>
          <p:nvPicPr>
            <p:cNvPr id="14" name="Picture 13" descr="A person looking at another person&#10;&#10;Description automatically generated with medium confidence">
              <a:extLst>
                <a:ext uri="{FF2B5EF4-FFF2-40B4-BE49-F238E27FC236}">
                  <a16:creationId xmlns:a16="http://schemas.microsoft.com/office/drawing/2014/main" id="{655A491F-48B8-4CF7-A892-84A4AAA8F1E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904875" y="1738313"/>
              <a:ext cx="3667125" cy="2038350"/>
            </a:xfrm>
            <a:prstGeom prst="rect">
              <a:avLst/>
            </a:prstGeom>
          </p:spPr>
        </p:pic>
        <p:sp>
          <p:nvSpPr>
            <p:cNvPr id="15" name="TextBox 14">
              <a:extLst>
                <a:ext uri="{FF2B5EF4-FFF2-40B4-BE49-F238E27FC236}">
                  <a16:creationId xmlns:a16="http://schemas.microsoft.com/office/drawing/2014/main" id="{91983B1A-6C40-4883-8877-B82302DF62C5}"/>
                </a:ext>
              </a:extLst>
            </p:cNvPr>
            <p:cNvSpPr txBox="1"/>
            <p:nvPr/>
          </p:nvSpPr>
          <p:spPr>
            <a:xfrm>
              <a:off x="904875" y="3776663"/>
              <a:ext cx="3667125" cy="369332"/>
            </a:xfrm>
            <a:prstGeom prst="rect">
              <a:avLst/>
            </a:prstGeom>
            <a:noFill/>
          </p:spPr>
          <p:txBody>
            <a:bodyPr wrap="square" rtlCol="0">
              <a:spAutoFit/>
            </a:bodyPr>
            <a:lstStyle/>
            <a:p>
              <a:pPr algn="ctr"/>
              <a:r>
                <a:rPr lang="en-GB" dirty="0"/>
                <a:t>Its not like being Rain Man</a:t>
              </a:r>
            </a:p>
          </p:txBody>
        </p:sp>
      </p:grpSp>
      <p:grpSp>
        <p:nvGrpSpPr>
          <p:cNvPr id="17" name="Group 16">
            <a:extLst>
              <a:ext uri="{FF2B5EF4-FFF2-40B4-BE49-F238E27FC236}">
                <a16:creationId xmlns:a16="http://schemas.microsoft.com/office/drawing/2014/main" id="{CB214461-DF60-4844-86DD-047F99A1EBD2}"/>
              </a:ext>
            </a:extLst>
          </p:cNvPr>
          <p:cNvGrpSpPr/>
          <p:nvPr/>
        </p:nvGrpSpPr>
        <p:grpSpPr>
          <a:xfrm>
            <a:off x="6535378" y="4246292"/>
            <a:ext cx="3624377" cy="2371997"/>
            <a:chOff x="7662748" y="4228436"/>
            <a:chExt cx="3624377" cy="2371997"/>
          </a:xfrm>
        </p:grpSpPr>
        <p:pic>
          <p:nvPicPr>
            <p:cNvPr id="18" name="Picture 4" descr="12 Things You Should Never Say To Someone With Autism | HuffPost Life">
              <a:extLst>
                <a:ext uri="{FF2B5EF4-FFF2-40B4-BE49-F238E27FC236}">
                  <a16:creationId xmlns:a16="http://schemas.microsoft.com/office/drawing/2014/main" id="{E5081F91-31C3-4FB3-AD9F-9EB089A6C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2748" y="4228436"/>
              <a:ext cx="3624377" cy="20370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B28090-4E29-4F95-8885-1CF7A16DA466}"/>
                </a:ext>
              </a:extLst>
            </p:cNvPr>
            <p:cNvSpPr txBox="1"/>
            <p:nvPr/>
          </p:nvSpPr>
          <p:spPr>
            <a:xfrm>
              <a:off x="7662748" y="6231101"/>
              <a:ext cx="3624377" cy="369332"/>
            </a:xfrm>
            <a:prstGeom prst="rect">
              <a:avLst/>
            </a:prstGeom>
            <a:noFill/>
          </p:spPr>
          <p:txBody>
            <a:bodyPr wrap="square" rtlCol="0">
              <a:spAutoFit/>
            </a:bodyPr>
            <a:lstStyle/>
            <a:p>
              <a:pPr algn="ctr"/>
              <a:r>
                <a:rPr lang="en-GB" dirty="0"/>
                <a:t>Its not something you can see</a:t>
              </a:r>
            </a:p>
          </p:txBody>
        </p:sp>
      </p:grpSp>
      <p:grpSp>
        <p:nvGrpSpPr>
          <p:cNvPr id="4" name="Group 3">
            <a:extLst>
              <a:ext uri="{FF2B5EF4-FFF2-40B4-BE49-F238E27FC236}">
                <a16:creationId xmlns:a16="http://schemas.microsoft.com/office/drawing/2014/main" id="{CFAEBC10-B8C4-45B6-A66B-D1A1B2F148DE}"/>
              </a:ext>
            </a:extLst>
          </p:cNvPr>
          <p:cNvGrpSpPr/>
          <p:nvPr/>
        </p:nvGrpSpPr>
        <p:grpSpPr>
          <a:xfrm>
            <a:off x="2344378" y="4246292"/>
            <a:ext cx="3693434" cy="2371997"/>
            <a:chOff x="2945491" y="4365561"/>
            <a:chExt cx="3693434" cy="2371997"/>
          </a:xfrm>
        </p:grpSpPr>
        <p:pic>
          <p:nvPicPr>
            <p:cNvPr id="16" name="Picture 15" descr="A person in a green shirt&#10;&#10;Description automatically generated with medium confidence">
              <a:extLst>
                <a:ext uri="{FF2B5EF4-FFF2-40B4-BE49-F238E27FC236}">
                  <a16:creationId xmlns:a16="http://schemas.microsoft.com/office/drawing/2014/main" id="{6E99E495-522B-4E26-8181-E82EE22F275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3014548" y="4365561"/>
              <a:ext cx="3624377" cy="2038350"/>
            </a:xfrm>
            <a:prstGeom prst="rect">
              <a:avLst/>
            </a:prstGeom>
          </p:spPr>
        </p:pic>
        <p:sp>
          <p:nvSpPr>
            <p:cNvPr id="20" name="TextBox 19">
              <a:extLst>
                <a:ext uri="{FF2B5EF4-FFF2-40B4-BE49-F238E27FC236}">
                  <a16:creationId xmlns:a16="http://schemas.microsoft.com/office/drawing/2014/main" id="{34E83FA9-63C0-4A3E-8A98-FB2E1CCE9249}"/>
                </a:ext>
              </a:extLst>
            </p:cNvPr>
            <p:cNvSpPr txBox="1"/>
            <p:nvPr/>
          </p:nvSpPr>
          <p:spPr>
            <a:xfrm>
              <a:off x="2945491" y="6368226"/>
              <a:ext cx="3624377" cy="369332"/>
            </a:xfrm>
            <a:prstGeom prst="rect">
              <a:avLst/>
            </a:prstGeom>
            <a:noFill/>
          </p:spPr>
          <p:txBody>
            <a:bodyPr wrap="square" rtlCol="0">
              <a:spAutoFit/>
            </a:bodyPr>
            <a:lstStyle/>
            <a:p>
              <a:pPr algn="ctr"/>
              <a:r>
                <a:rPr lang="en-GB" dirty="0"/>
                <a:t>People are not like Sheldon</a:t>
              </a:r>
            </a:p>
          </p:txBody>
        </p:sp>
      </p:grpSp>
      <p:sp>
        <p:nvSpPr>
          <p:cNvPr id="3" name="TextBox 2">
            <a:extLst>
              <a:ext uri="{FF2B5EF4-FFF2-40B4-BE49-F238E27FC236}">
                <a16:creationId xmlns:a16="http://schemas.microsoft.com/office/drawing/2014/main" id="{D7B02370-3034-42F4-9DAC-D128C3FA6EAD}"/>
              </a:ext>
            </a:extLst>
          </p:cNvPr>
          <p:cNvSpPr txBox="1"/>
          <p:nvPr/>
        </p:nvSpPr>
        <p:spPr>
          <a:xfrm>
            <a:off x="3054048" y="1882914"/>
            <a:ext cx="2343150" cy="369332"/>
          </a:xfrm>
          <a:prstGeom prst="rect">
            <a:avLst/>
          </a:prstGeom>
          <a:solidFill>
            <a:srgbClr val="C00000"/>
          </a:solidFill>
        </p:spPr>
        <p:txBody>
          <a:bodyPr wrap="square" rtlCol="0">
            <a:spAutoFit/>
          </a:bodyPr>
          <a:lstStyle/>
          <a:p>
            <a:pPr algn="ctr"/>
            <a:r>
              <a:rPr lang="en-GB" dirty="0">
                <a:solidFill>
                  <a:schemeClr val="bg1"/>
                </a:solidFill>
              </a:rPr>
              <a:t>Mental illness </a:t>
            </a:r>
          </a:p>
        </p:txBody>
      </p:sp>
      <p:sp>
        <p:nvSpPr>
          <p:cNvPr id="6" name="TextBox 5">
            <a:extLst>
              <a:ext uri="{FF2B5EF4-FFF2-40B4-BE49-F238E27FC236}">
                <a16:creationId xmlns:a16="http://schemas.microsoft.com/office/drawing/2014/main" id="{0D0B2F65-AC4A-4356-87B7-081988F4ED81}"/>
              </a:ext>
            </a:extLst>
          </p:cNvPr>
          <p:cNvSpPr txBox="1"/>
          <p:nvPr/>
        </p:nvSpPr>
        <p:spPr>
          <a:xfrm>
            <a:off x="7215492" y="1864689"/>
            <a:ext cx="2343150" cy="369332"/>
          </a:xfrm>
          <a:prstGeom prst="rect">
            <a:avLst/>
          </a:prstGeom>
          <a:solidFill>
            <a:srgbClr val="C00000"/>
          </a:solidFill>
        </p:spPr>
        <p:txBody>
          <a:bodyPr wrap="square" rtlCol="0">
            <a:spAutoFit/>
          </a:bodyPr>
          <a:lstStyle/>
          <a:p>
            <a:pPr algn="ctr"/>
            <a:r>
              <a:rPr lang="en-GB" dirty="0">
                <a:solidFill>
                  <a:schemeClr val="bg1"/>
                </a:solidFill>
              </a:rPr>
              <a:t>Like Rain Man</a:t>
            </a:r>
          </a:p>
        </p:txBody>
      </p:sp>
      <p:sp>
        <p:nvSpPr>
          <p:cNvPr id="7" name="TextBox 6">
            <a:extLst>
              <a:ext uri="{FF2B5EF4-FFF2-40B4-BE49-F238E27FC236}">
                <a16:creationId xmlns:a16="http://schemas.microsoft.com/office/drawing/2014/main" id="{F3EF4D7B-29EC-49F5-8A14-BB8A08441657}"/>
              </a:ext>
            </a:extLst>
          </p:cNvPr>
          <p:cNvSpPr txBox="1"/>
          <p:nvPr/>
        </p:nvSpPr>
        <p:spPr>
          <a:xfrm>
            <a:off x="3111255" y="5800048"/>
            <a:ext cx="2343150" cy="369332"/>
          </a:xfrm>
          <a:prstGeom prst="rect">
            <a:avLst/>
          </a:prstGeom>
          <a:solidFill>
            <a:srgbClr val="C00000"/>
          </a:solidFill>
        </p:spPr>
        <p:txBody>
          <a:bodyPr wrap="square" rtlCol="0">
            <a:spAutoFit/>
          </a:bodyPr>
          <a:lstStyle/>
          <a:p>
            <a:pPr algn="ctr"/>
            <a:r>
              <a:rPr lang="en-GB" dirty="0">
                <a:solidFill>
                  <a:schemeClr val="bg1"/>
                </a:solidFill>
              </a:rPr>
              <a:t>A behavioural quirk</a:t>
            </a:r>
          </a:p>
        </p:txBody>
      </p:sp>
      <p:sp>
        <p:nvSpPr>
          <p:cNvPr id="8" name="TextBox 7">
            <a:extLst>
              <a:ext uri="{FF2B5EF4-FFF2-40B4-BE49-F238E27FC236}">
                <a16:creationId xmlns:a16="http://schemas.microsoft.com/office/drawing/2014/main" id="{A68AE879-CE58-4C97-AE56-2513A9EAEA34}"/>
              </a:ext>
            </a:extLst>
          </p:cNvPr>
          <p:cNvSpPr txBox="1"/>
          <p:nvPr/>
        </p:nvSpPr>
        <p:spPr>
          <a:xfrm>
            <a:off x="7215492" y="5807696"/>
            <a:ext cx="2343150" cy="369332"/>
          </a:xfrm>
          <a:prstGeom prst="rect">
            <a:avLst/>
          </a:prstGeom>
          <a:solidFill>
            <a:srgbClr val="C00000"/>
          </a:solidFill>
        </p:spPr>
        <p:txBody>
          <a:bodyPr wrap="square" rtlCol="0">
            <a:spAutoFit/>
          </a:bodyPr>
          <a:lstStyle/>
          <a:p>
            <a:pPr algn="ctr"/>
            <a:r>
              <a:rPr lang="en-GB" dirty="0">
                <a:solidFill>
                  <a:schemeClr val="bg1"/>
                </a:solidFill>
              </a:rPr>
              <a:t>Something you can tell</a:t>
            </a:r>
          </a:p>
        </p:txBody>
      </p:sp>
      <p:pic>
        <p:nvPicPr>
          <p:cNvPr id="21" name="Audio 20">
            <a:hlinkClick r:id="" action="ppaction://media"/>
            <a:extLst>
              <a:ext uri="{FF2B5EF4-FFF2-40B4-BE49-F238E27FC236}">
                <a16:creationId xmlns:a16="http://schemas.microsoft.com/office/drawing/2014/main" id="{800209C2-40EC-4FED-B372-19AC0135E3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6372891"/>
      </p:ext>
    </p:extLst>
  </p:cSld>
  <p:clrMapOvr>
    <a:masterClrMapping/>
  </p:clrMapOvr>
  <mc:AlternateContent xmlns:mc="http://schemas.openxmlformats.org/markup-compatibility/2006" xmlns:p14="http://schemas.microsoft.com/office/powerpoint/2010/main">
    <mc:Choice Requires="p14">
      <p:transition spd="slow" p14:dur="2000" advTm="41457"/>
    </mc:Choice>
    <mc:Fallback xmlns="">
      <p:transition spd="slow" advTm="4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4C1380-4491-0748-984F-9734B0066E54}"/>
              </a:ext>
            </a:extLst>
          </p:cNvPr>
          <p:cNvSpPr/>
          <p:nvPr/>
        </p:nvSpPr>
        <p:spPr>
          <a:xfrm>
            <a:off x="494270" y="3188043"/>
            <a:ext cx="11380573" cy="3002692"/>
          </a:xfrm>
          <a:prstGeom prst="rect">
            <a:avLst/>
          </a:prstGeom>
          <a:solidFill>
            <a:srgbClr val="143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09005098-1D56-3841-A866-C55A63FDCFE4}"/>
              </a:ext>
            </a:extLst>
          </p:cNvPr>
          <p:cNvSpPr>
            <a:spLocks noGrp="1"/>
          </p:cNvSpPr>
          <p:nvPr>
            <p:ph type="body" sz="quarter" idx="10"/>
          </p:nvPr>
        </p:nvSpPr>
        <p:spPr/>
        <p:txBody>
          <a:bodyPr>
            <a:normAutofit fontScale="92500" lnSpcReduction="10000"/>
          </a:bodyPr>
          <a:lstStyle/>
          <a:p>
            <a:r>
              <a:rPr lang="en-US" dirty="0"/>
              <a:t>Quote from </a:t>
            </a:r>
            <a:r>
              <a:rPr lang="en-US" dirty="0" err="1"/>
              <a:t>IoSCM</a:t>
            </a:r>
            <a:r>
              <a:rPr lang="en-US" dirty="0"/>
              <a:t> </a:t>
            </a:r>
          </a:p>
        </p:txBody>
      </p:sp>
      <p:pic>
        <p:nvPicPr>
          <p:cNvPr id="4" name="Picture 3">
            <a:extLst>
              <a:ext uri="{FF2B5EF4-FFF2-40B4-BE49-F238E27FC236}">
                <a16:creationId xmlns:a16="http://schemas.microsoft.com/office/drawing/2014/main" id="{D33F191C-EC16-E647-A4D8-740E3E54B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470" y="1959521"/>
            <a:ext cx="2506620" cy="954903"/>
          </a:xfrm>
          <a:prstGeom prst="rect">
            <a:avLst/>
          </a:prstGeom>
        </p:spPr>
      </p:pic>
      <p:sp>
        <p:nvSpPr>
          <p:cNvPr id="5" name="TextBox 4">
            <a:extLst>
              <a:ext uri="{FF2B5EF4-FFF2-40B4-BE49-F238E27FC236}">
                <a16:creationId xmlns:a16="http://schemas.microsoft.com/office/drawing/2014/main" id="{BF1FC428-97B0-9847-9F37-7FA54E31E84A}"/>
              </a:ext>
            </a:extLst>
          </p:cNvPr>
          <p:cNvSpPr txBox="1"/>
          <p:nvPr/>
        </p:nvSpPr>
        <p:spPr>
          <a:xfrm>
            <a:off x="2133083" y="3735281"/>
            <a:ext cx="7945394" cy="1908215"/>
          </a:xfrm>
          <a:prstGeom prst="rect">
            <a:avLst/>
          </a:prstGeom>
          <a:noFill/>
        </p:spPr>
        <p:txBody>
          <a:bodyPr wrap="square" rtlCol="0">
            <a:spAutoFit/>
          </a:bodyPr>
          <a:lstStyle/>
          <a:p>
            <a:pPr algn="ctr" fontAlgn="base">
              <a:spcBef>
                <a:spcPts val="600"/>
              </a:spcBef>
              <a:spcAft>
                <a:spcPts val="600"/>
              </a:spcAft>
            </a:pPr>
            <a:r>
              <a:rPr lang="en-GB" b="1" dirty="0">
                <a:solidFill>
                  <a:schemeClr val="bg1"/>
                </a:solidFill>
              </a:rPr>
              <a:t>Adults with Autism often face additional challenges </a:t>
            </a:r>
            <a:r>
              <a:rPr lang="en-GB" b="1" dirty="0" smtClean="0">
                <a:solidFill>
                  <a:schemeClr val="bg1"/>
                </a:solidFill>
              </a:rPr>
              <a:t>in </a:t>
            </a:r>
            <a:r>
              <a:rPr lang="en-GB" b="1" dirty="0">
                <a:solidFill>
                  <a:schemeClr val="bg1"/>
                </a:solidFill>
              </a:rPr>
              <a:t>the workplace, this can be due to a lack of understanding, feeling unsupported and poor communication. </a:t>
            </a:r>
            <a:r>
              <a:rPr lang="en-GB" b="1" dirty="0" err="1">
                <a:solidFill>
                  <a:schemeClr val="bg1"/>
                </a:solidFill>
              </a:rPr>
              <a:t>IoSCM</a:t>
            </a:r>
            <a:r>
              <a:rPr lang="en-GB" b="1" dirty="0">
                <a:solidFill>
                  <a:schemeClr val="bg1"/>
                </a:solidFill>
              </a:rPr>
              <a:t> support the raising of awareness within employers to support them in getting the best from all employees, developing talent and ensuring inclusion.</a:t>
            </a:r>
          </a:p>
          <a:p>
            <a:pPr algn="ctr" fontAlgn="base">
              <a:spcBef>
                <a:spcPts val="600"/>
              </a:spcBef>
              <a:spcAft>
                <a:spcPts val="600"/>
              </a:spcAft>
            </a:pPr>
            <a:r>
              <a:rPr lang="en-GB" dirty="0">
                <a:solidFill>
                  <a:schemeClr val="bg1"/>
                </a:solidFill>
              </a:rPr>
              <a:t>Jacky Stansfield Smith, CEO</a:t>
            </a:r>
            <a:br>
              <a:rPr lang="en-GB" dirty="0">
                <a:solidFill>
                  <a:schemeClr val="bg1"/>
                </a:solidFill>
              </a:rPr>
            </a:br>
            <a:r>
              <a:rPr lang="en-GB" dirty="0">
                <a:solidFill>
                  <a:schemeClr val="bg1"/>
                </a:solidFill>
              </a:rPr>
              <a:t>Institute of Supply Chain Management (</a:t>
            </a:r>
            <a:r>
              <a:rPr lang="en-GB" dirty="0" err="1">
                <a:solidFill>
                  <a:schemeClr val="bg1"/>
                </a:solidFill>
              </a:rPr>
              <a:t>IoSCM</a:t>
            </a:r>
            <a:r>
              <a:rPr lang="en-GB" dirty="0">
                <a:solidFill>
                  <a:schemeClr val="bg1"/>
                </a:solidFill>
              </a:rPr>
              <a:t>)</a:t>
            </a:r>
          </a:p>
        </p:txBody>
      </p:sp>
      <p:sp>
        <p:nvSpPr>
          <p:cNvPr id="7" name="TextBox 6">
            <a:extLst>
              <a:ext uri="{FF2B5EF4-FFF2-40B4-BE49-F238E27FC236}">
                <a16:creationId xmlns:a16="http://schemas.microsoft.com/office/drawing/2014/main" id="{6A650D82-BAD4-8242-8F76-81AEBDEA7B25}"/>
              </a:ext>
            </a:extLst>
          </p:cNvPr>
          <p:cNvSpPr txBox="1"/>
          <p:nvPr/>
        </p:nvSpPr>
        <p:spPr>
          <a:xfrm>
            <a:off x="494270" y="3283608"/>
            <a:ext cx="696615"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21F61537-B397-3248-9620-926819D63A11}"/>
              </a:ext>
            </a:extLst>
          </p:cNvPr>
          <p:cNvSpPr txBox="1"/>
          <p:nvPr/>
        </p:nvSpPr>
        <p:spPr>
          <a:xfrm>
            <a:off x="9983741" y="5643496"/>
            <a:ext cx="3007328"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endParaRPr lang="en-GB" sz="3600" dirty="0">
              <a:solidFill>
                <a:srgbClr val="87C4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53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29A47-AB64-41BD-A9F4-BE08EE54BB90}"/>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Development Differences</a:t>
            </a:r>
          </a:p>
        </p:txBody>
      </p:sp>
      <p:sp>
        <p:nvSpPr>
          <p:cNvPr id="3" name="TextBox 2">
            <a:extLst>
              <a:ext uri="{FF2B5EF4-FFF2-40B4-BE49-F238E27FC236}">
                <a16:creationId xmlns:a16="http://schemas.microsoft.com/office/drawing/2014/main" id="{A38554AF-EE58-4695-8EA8-4AC539976400}"/>
              </a:ext>
            </a:extLst>
          </p:cNvPr>
          <p:cNvSpPr txBox="1"/>
          <p:nvPr/>
        </p:nvSpPr>
        <p:spPr>
          <a:xfrm>
            <a:off x="942975" y="1641552"/>
            <a:ext cx="10679906" cy="1015663"/>
          </a:xfrm>
          <a:prstGeom prst="rect">
            <a:avLst/>
          </a:prstGeom>
          <a:noFill/>
        </p:spPr>
        <p:txBody>
          <a:bodyPr wrap="square">
            <a:spAutoFit/>
          </a:bodyPr>
          <a:lstStyle/>
          <a:p>
            <a:pPr algn="ctr"/>
            <a:r>
              <a:rPr lang="en-GB" sz="2000" b="0" i="0" dirty="0">
                <a:solidFill>
                  <a:srgbClr val="363636"/>
                </a:solidFill>
                <a:effectLst/>
              </a:rPr>
              <a:t>Autism is a lifelong developmental disability which affects how people communicate and interact with the world. One in 100 people are on the autism spectrum and there are around 700,000 autistic adults and children in the UK. </a:t>
            </a:r>
            <a:endParaRPr lang="en-GB" sz="2000" dirty="0"/>
          </a:p>
        </p:txBody>
      </p:sp>
      <p:sp>
        <p:nvSpPr>
          <p:cNvPr id="5" name="TextBox 4">
            <a:extLst>
              <a:ext uri="{FF2B5EF4-FFF2-40B4-BE49-F238E27FC236}">
                <a16:creationId xmlns:a16="http://schemas.microsoft.com/office/drawing/2014/main" id="{A6CFC54E-0EA6-4E0A-804A-47004406F5D6}"/>
              </a:ext>
            </a:extLst>
          </p:cNvPr>
          <p:cNvSpPr txBox="1"/>
          <p:nvPr/>
        </p:nvSpPr>
        <p:spPr>
          <a:xfrm>
            <a:off x="715716" y="5351939"/>
            <a:ext cx="10679907" cy="1323439"/>
          </a:xfrm>
          <a:prstGeom prst="rect">
            <a:avLst/>
          </a:prstGeom>
          <a:noFill/>
        </p:spPr>
        <p:txBody>
          <a:bodyPr wrap="square">
            <a:spAutoFit/>
          </a:bodyPr>
          <a:lstStyle/>
          <a:p>
            <a:pPr algn="ctr"/>
            <a:r>
              <a:rPr lang="en-GB" sz="2000" b="0" i="0" dirty="0">
                <a:solidFill>
                  <a:srgbClr val="202124"/>
                </a:solidFill>
                <a:effectLst/>
              </a:rPr>
              <a:t>Autism spectrum disorder (ASD) is </a:t>
            </a:r>
            <a:r>
              <a:rPr lang="en-GB" sz="2000" b="1" i="0" dirty="0">
                <a:solidFill>
                  <a:srgbClr val="202124"/>
                </a:solidFill>
                <a:effectLst/>
              </a:rPr>
              <a:t>a developmental disability caused by differences in the brain</a:t>
            </a:r>
            <a:r>
              <a:rPr lang="en-GB" sz="2000" b="0" i="0" dirty="0">
                <a:solidFill>
                  <a:srgbClr val="202124"/>
                </a:solidFill>
                <a:effectLst/>
              </a:rPr>
              <a:t>. People with ASD often have problems with social communication and interaction, and restricted or repetitive behaviours or interests. </a:t>
            </a:r>
            <a:br>
              <a:rPr lang="en-GB" sz="2000" b="0" i="0" dirty="0">
                <a:solidFill>
                  <a:srgbClr val="202124"/>
                </a:solidFill>
                <a:effectLst/>
              </a:rPr>
            </a:br>
            <a:r>
              <a:rPr lang="en-GB" sz="2000" b="0" i="0" dirty="0">
                <a:solidFill>
                  <a:srgbClr val="202124"/>
                </a:solidFill>
                <a:effectLst/>
              </a:rPr>
              <a:t>People with ASD may also have different ways of learning, moving, or paying attention.</a:t>
            </a:r>
            <a:endParaRPr lang="en-GB" sz="2000" dirty="0"/>
          </a:p>
        </p:txBody>
      </p:sp>
      <p:pic>
        <p:nvPicPr>
          <p:cNvPr id="7" name="Picture 6">
            <a:extLst>
              <a:ext uri="{FF2B5EF4-FFF2-40B4-BE49-F238E27FC236}">
                <a16:creationId xmlns:a16="http://schemas.microsoft.com/office/drawing/2014/main" id="{D91C252B-959C-41B2-BCAC-14F0D38114CE}"/>
              </a:ext>
            </a:extLst>
          </p:cNvPr>
          <p:cNvPicPr>
            <a:picLocks noChangeAspect="1"/>
          </p:cNvPicPr>
          <p:nvPr/>
        </p:nvPicPr>
        <p:blipFill>
          <a:blip r:embed="rId6" cstate="hqprint">
            <a:clrChange>
              <a:clrFrom>
                <a:srgbClr val="000000">
                  <a:alpha val="0"/>
                </a:srgbClr>
              </a:clrFrom>
              <a:clrTo>
                <a:srgbClr val="000000">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669073" y="2994684"/>
            <a:ext cx="2765464" cy="1555574"/>
          </a:xfrm>
          <a:prstGeom prst="rect">
            <a:avLst/>
          </a:prstGeom>
        </p:spPr>
      </p:pic>
      <p:pic>
        <p:nvPicPr>
          <p:cNvPr id="10" name="Picture 9" descr="A picture containing loudspeaker, ax, megaphone, electronics&#10;&#10;Description automatically generated">
            <a:extLst>
              <a:ext uri="{FF2B5EF4-FFF2-40B4-BE49-F238E27FC236}">
                <a16:creationId xmlns:a16="http://schemas.microsoft.com/office/drawing/2014/main" id="{D7C87E36-245F-4DBB-A972-182F3776C79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3765956" y="2839837"/>
            <a:ext cx="1702057" cy="1657848"/>
          </a:xfrm>
          <a:prstGeom prst="rect">
            <a:avLst/>
          </a:prstGeom>
        </p:spPr>
      </p:pic>
      <p:pic>
        <p:nvPicPr>
          <p:cNvPr id="13" name="Picture 12" descr="Close-up of hands holding a baby's hand&#10;&#10;Description automatically generated with low confidence">
            <a:extLst>
              <a:ext uri="{FF2B5EF4-FFF2-40B4-BE49-F238E27FC236}">
                <a16:creationId xmlns:a16="http://schemas.microsoft.com/office/drawing/2014/main" id="{9495C548-7280-4288-A716-E1A04F34ED1B}"/>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6096664" y="3110751"/>
            <a:ext cx="2214962" cy="132344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8C797901-D91F-4823-A86D-02644E81CB8F}"/>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8959585" y="2831051"/>
            <a:ext cx="2427288" cy="1621145"/>
          </a:xfrm>
          <a:prstGeom prst="rect">
            <a:avLst/>
          </a:prstGeom>
        </p:spPr>
      </p:pic>
      <p:sp>
        <p:nvSpPr>
          <p:cNvPr id="18" name="TextBox 17">
            <a:extLst>
              <a:ext uri="{FF2B5EF4-FFF2-40B4-BE49-F238E27FC236}">
                <a16:creationId xmlns:a16="http://schemas.microsoft.com/office/drawing/2014/main" id="{7BCD4DBC-3CDA-460B-8FC8-73A52B895F67}"/>
              </a:ext>
            </a:extLst>
          </p:cNvPr>
          <p:cNvSpPr txBox="1"/>
          <p:nvPr/>
        </p:nvSpPr>
        <p:spPr>
          <a:xfrm>
            <a:off x="1100138" y="4550258"/>
            <a:ext cx="1971675" cy="646331"/>
          </a:xfrm>
          <a:prstGeom prst="rect">
            <a:avLst/>
          </a:prstGeom>
          <a:noFill/>
        </p:spPr>
        <p:txBody>
          <a:bodyPr wrap="square" rtlCol="0">
            <a:spAutoFit/>
          </a:bodyPr>
          <a:lstStyle/>
          <a:p>
            <a:pPr algn="ctr"/>
            <a:r>
              <a:rPr lang="en-GB" dirty="0"/>
              <a:t>original view of the world</a:t>
            </a:r>
          </a:p>
        </p:txBody>
      </p:sp>
      <p:sp>
        <p:nvSpPr>
          <p:cNvPr id="19" name="TextBox 18">
            <a:extLst>
              <a:ext uri="{FF2B5EF4-FFF2-40B4-BE49-F238E27FC236}">
                <a16:creationId xmlns:a16="http://schemas.microsoft.com/office/drawing/2014/main" id="{F2C742B8-2CC5-4892-9292-584E37D089D6}"/>
              </a:ext>
            </a:extLst>
          </p:cNvPr>
          <p:cNvSpPr txBox="1"/>
          <p:nvPr/>
        </p:nvSpPr>
        <p:spPr>
          <a:xfrm>
            <a:off x="3631146" y="4550257"/>
            <a:ext cx="1971675" cy="646331"/>
          </a:xfrm>
          <a:prstGeom prst="rect">
            <a:avLst/>
          </a:prstGeom>
          <a:noFill/>
        </p:spPr>
        <p:txBody>
          <a:bodyPr wrap="square" rtlCol="0">
            <a:spAutoFit/>
          </a:bodyPr>
          <a:lstStyle/>
          <a:p>
            <a:pPr algn="ctr"/>
            <a:r>
              <a:rPr lang="en-GB" dirty="0"/>
              <a:t>Unique ways of communicating</a:t>
            </a:r>
          </a:p>
        </p:txBody>
      </p:sp>
      <p:sp>
        <p:nvSpPr>
          <p:cNvPr id="20" name="TextBox 19">
            <a:extLst>
              <a:ext uri="{FF2B5EF4-FFF2-40B4-BE49-F238E27FC236}">
                <a16:creationId xmlns:a16="http://schemas.microsoft.com/office/drawing/2014/main" id="{8BC00EA8-D5B6-4D66-AB9F-D025F7013A61}"/>
              </a:ext>
            </a:extLst>
          </p:cNvPr>
          <p:cNvSpPr txBox="1"/>
          <p:nvPr/>
        </p:nvSpPr>
        <p:spPr>
          <a:xfrm>
            <a:off x="6218307" y="4508328"/>
            <a:ext cx="1971675" cy="923330"/>
          </a:xfrm>
          <a:prstGeom prst="rect">
            <a:avLst/>
          </a:prstGeom>
          <a:noFill/>
        </p:spPr>
        <p:txBody>
          <a:bodyPr wrap="square" rtlCol="0">
            <a:spAutoFit/>
          </a:bodyPr>
          <a:lstStyle/>
          <a:p>
            <a:pPr algn="ctr"/>
            <a:r>
              <a:rPr lang="en-GB" dirty="0"/>
              <a:t>Distinctive behaviours and interactions</a:t>
            </a:r>
          </a:p>
        </p:txBody>
      </p:sp>
      <p:sp>
        <p:nvSpPr>
          <p:cNvPr id="21" name="TextBox 20">
            <a:extLst>
              <a:ext uri="{FF2B5EF4-FFF2-40B4-BE49-F238E27FC236}">
                <a16:creationId xmlns:a16="http://schemas.microsoft.com/office/drawing/2014/main" id="{A7AE518C-9818-4ECC-89E8-D219A9392F85}"/>
              </a:ext>
            </a:extLst>
          </p:cNvPr>
          <p:cNvSpPr txBox="1"/>
          <p:nvPr/>
        </p:nvSpPr>
        <p:spPr>
          <a:xfrm>
            <a:off x="9187391" y="4592601"/>
            <a:ext cx="1971675" cy="369332"/>
          </a:xfrm>
          <a:prstGeom prst="rect">
            <a:avLst/>
          </a:prstGeom>
          <a:noFill/>
        </p:spPr>
        <p:txBody>
          <a:bodyPr wrap="square" rtlCol="0">
            <a:spAutoFit/>
          </a:bodyPr>
          <a:lstStyle/>
          <a:p>
            <a:pPr algn="ctr"/>
            <a:r>
              <a:rPr lang="en-GB" dirty="0"/>
              <a:t>Diverse individuals</a:t>
            </a:r>
          </a:p>
        </p:txBody>
      </p:sp>
      <p:pic>
        <p:nvPicPr>
          <p:cNvPr id="9" name="Audio 8">
            <a:hlinkClick r:id="" action="ppaction://media"/>
            <a:extLst>
              <a:ext uri="{FF2B5EF4-FFF2-40B4-BE49-F238E27FC236}">
                <a16:creationId xmlns:a16="http://schemas.microsoft.com/office/drawing/2014/main" id="{3A400CE0-2054-4441-9653-7B757F635CB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70942637"/>
      </p:ext>
    </p:extLst>
  </p:cSld>
  <p:clrMapOvr>
    <a:masterClrMapping/>
  </p:clrMapOvr>
  <mc:AlternateContent xmlns:mc="http://schemas.openxmlformats.org/markup-compatibility/2006" xmlns:p14="http://schemas.microsoft.com/office/powerpoint/2010/main">
    <mc:Choice Requires="p14">
      <p:transition spd="slow" p14:dur="2000" advTm="53438"/>
    </mc:Choice>
    <mc:Fallback xmlns="">
      <p:transition spd="slow" advTm="5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0A404-B13F-4B3C-9ACE-B7E7D8425FFE}"/>
              </a:ext>
            </a:extLst>
          </p:cNvPr>
          <p:cNvSpPr>
            <a:spLocks noGrp="1"/>
          </p:cNvSpPr>
          <p:nvPr>
            <p:ph type="body" sz="quarter" idx="10"/>
          </p:nvPr>
        </p:nvSpPr>
        <p:spPr/>
        <p:txBody>
          <a:bodyPr>
            <a:normAutofit lnSpcReduction="10000"/>
          </a:bodyPr>
          <a:lstStyle/>
          <a:p>
            <a:r>
              <a:rPr lang="en-GB" dirty="0">
                <a:solidFill>
                  <a:srgbClr val="0C3261"/>
                </a:solidFill>
              </a:rPr>
              <a:t>Defining Autism: The Spectrum</a:t>
            </a:r>
          </a:p>
          <a:p>
            <a:endParaRPr lang="en-GB" dirty="0">
              <a:solidFill>
                <a:srgbClr val="0C3261"/>
              </a:solidFill>
            </a:endParaRPr>
          </a:p>
        </p:txBody>
      </p:sp>
      <p:cxnSp>
        <p:nvCxnSpPr>
          <p:cNvPr id="4" name="Straight Connector 3">
            <a:extLst>
              <a:ext uri="{FF2B5EF4-FFF2-40B4-BE49-F238E27FC236}">
                <a16:creationId xmlns:a16="http://schemas.microsoft.com/office/drawing/2014/main" id="{F2206BE6-63BD-4F6E-84F4-B8086BF31ADE}"/>
              </a:ext>
            </a:extLst>
          </p:cNvPr>
          <p:cNvCxnSpPr/>
          <p:nvPr/>
        </p:nvCxnSpPr>
        <p:spPr>
          <a:xfrm flipV="1">
            <a:off x="2451653" y="2093844"/>
            <a:ext cx="6891130" cy="319377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D47F9A-9976-4E13-BF81-D29624E41001}"/>
              </a:ext>
            </a:extLst>
          </p:cNvPr>
          <p:cNvSpPr txBox="1"/>
          <p:nvPr/>
        </p:nvSpPr>
        <p:spPr>
          <a:xfrm>
            <a:off x="8825948" y="2544417"/>
            <a:ext cx="1669774" cy="646331"/>
          </a:xfrm>
          <a:prstGeom prst="rect">
            <a:avLst/>
          </a:prstGeom>
          <a:noFill/>
        </p:spPr>
        <p:txBody>
          <a:bodyPr wrap="square" rtlCol="0">
            <a:spAutoFit/>
          </a:bodyPr>
          <a:lstStyle/>
          <a:p>
            <a:r>
              <a:rPr lang="en-GB" dirty="0"/>
              <a:t>High Functioning</a:t>
            </a:r>
          </a:p>
        </p:txBody>
      </p:sp>
      <p:sp>
        <p:nvSpPr>
          <p:cNvPr id="6" name="TextBox 5">
            <a:extLst>
              <a:ext uri="{FF2B5EF4-FFF2-40B4-BE49-F238E27FC236}">
                <a16:creationId xmlns:a16="http://schemas.microsoft.com/office/drawing/2014/main" id="{2413D448-D8D3-449E-9AEE-39433190424F}"/>
              </a:ext>
            </a:extLst>
          </p:cNvPr>
          <p:cNvSpPr txBox="1"/>
          <p:nvPr/>
        </p:nvSpPr>
        <p:spPr>
          <a:xfrm>
            <a:off x="1616766" y="5287618"/>
            <a:ext cx="1669774" cy="646331"/>
          </a:xfrm>
          <a:prstGeom prst="rect">
            <a:avLst/>
          </a:prstGeom>
          <a:noFill/>
        </p:spPr>
        <p:txBody>
          <a:bodyPr wrap="square" rtlCol="0">
            <a:spAutoFit/>
          </a:bodyPr>
          <a:lstStyle/>
          <a:p>
            <a:r>
              <a:rPr lang="en-GB" dirty="0"/>
              <a:t>Severely Autistic</a:t>
            </a:r>
          </a:p>
        </p:txBody>
      </p:sp>
      <p:pic>
        <p:nvPicPr>
          <p:cNvPr id="1026" name="Picture 2" descr="Wrong Clip Art At Clker - Wrong Icon Vector Png, Transparent Png - kindpng">
            <a:extLst>
              <a:ext uri="{FF2B5EF4-FFF2-40B4-BE49-F238E27FC236}">
                <a16:creationId xmlns:a16="http://schemas.microsoft.com/office/drawing/2014/main" id="{1FD701EF-EDB3-4D94-8013-217471257B32}"/>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32245" y="891152"/>
            <a:ext cx="8044069" cy="612658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081C7E86-8BD5-47BE-ACF4-CF1D7AA883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04190260"/>
      </p:ext>
    </p:extLst>
  </p:cSld>
  <p:clrMapOvr>
    <a:masterClrMapping/>
  </p:clrMapOvr>
  <mc:AlternateContent xmlns:mc="http://schemas.openxmlformats.org/markup-compatibility/2006" xmlns:p14="http://schemas.microsoft.com/office/powerpoint/2010/main">
    <mc:Choice Requires="p14">
      <p:transition spd="slow" p14:dur="2000" advTm="13759"/>
    </mc:Choice>
    <mc:Fallback xmlns="">
      <p:transition spd="slow" advTm="1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764B5-C6E1-41B1-87F2-DA1F74A8C748}"/>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The Spectrum</a:t>
            </a:r>
          </a:p>
        </p:txBody>
      </p:sp>
      <p:pic>
        <p:nvPicPr>
          <p:cNvPr id="7" name="Picture 2" descr="Why is Autism called Autism Spectrum Disorder? | Pingree Center">
            <a:extLst>
              <a:ext uri="{FF2B5EF4-FFF2-40B4-BE49-F238E27FC236}">
                <a16:creationId xmlns:a16="http://schemas.microsoft.com/office/drawing/2014/main" id="{441DC589-F364-4CE5-8952-2942913879A7}"/>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51805" y="1616192"/>
            <a:ext cx="5420558" cy="5093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4311FB-4D16-41E4-A0AB-3CB11AF594A9}"/>
              </a:ext>
            </a:extLst>
          </p:cNvPr>
          <p:cNvSpPr txBox="1"/>
          <p:nvPr/>
        </p:nvSpPr>
        <p:spPr>
          <a:xfrm>
            <a:off x="8054423" y="2444697"/>
            <a:ext cx="2428875" cy="3139321"/>
          </a:xfrm>
          <a:prstGeom prst="rect">
            <a:avLst/>
          </a:prstGeom>
          <a:noFill/>
        </p:spPr>
        <p:txBody>
          <a:bodyPr wrap="square" rtlCol="0">
            <a:spAutoFit/>
          </a:bodyPr>
          <a:lstStyle/>
          <a:p>
            <a:r>
              <a:rPr lang="en-GB" dirty="0"/>
              <a:t>Think of the Spectrum as a circle with various Factors.</a:t>
            </a:r>
          </a:p>
          <a:p>
            <a:endParaRPr lang="en-GB" dirty="0"/>
          </a:p>
          <a:p>
            <a:r>
              <a:rPr lang="en-GB" dirty="0"/>
              <a:t>Each Factor has a high or low intensity and this defines a person with Autism better than a flat line of high functioning or low functioning</a:t>
            </a:r>
          </a:p>
        </p:txBody>
      </p:sp>
      <p:pic>
        <p:nvPicPr>
          <p:cNvPr id="6" name="Audio 5">
            <a:hlinkClick r:id="" action="ppaction://media"/>
            <a:extLst>
              <a:ext uri="{FF2B5EF4-FFF2-40B4-BE49-F238E27FC236}">
                <a16:creationId xmlns:a16="http://schemas.microsoft.com/office/drawing/2014/main" id="{6CFB661F-C3F0-40C3-9962-F121D1B65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071417"/>
      </p:ext>
    </p:extLst>
  </p:cSld>
  <p:clrMapOvr>
    <a:masterClrMapping/>
  </p:clrMapOvr>
  <mc:AlternateContent xmlns:mc="http://schemas.openxmlformats.org/markup-compatibility/2006" xmlns:p14="http://schemas.microsoft.com/office/powerpoint/2010/main">
    <mc:Choice Requires="p14">
      <p:transition spd="slow" p14:dur="2000" advTm="26341"/>
    </mc:Choice>
    <mc:Fallback xmlns="">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CABFDF-09F9-4791-AE89-1C2E8412C25E}"/>
              </a:ext>
            </a:extLst>
          </p:cNvPr>
          <p:cNvSpPr txBox="1"/>
          <p:nvPr/>
        </p:nvSpPr>
        <p:spPr>
          <a:xfrm>
            <a:off x="270271" y="5864800"/>
            <a:ext cx="11651457" cy="369332"/>
          </a:xfrm>
          <a:prstGeom prst="rect">
            <a:avLst/>
          </a:prstGeom>
          <a:noFill/>
        </p:spPr>
        <p:txBody>
          <a:bodyPr wrap="square">
            <a:spAutoFit/>
          </a:bodyPr>
          <a:lstStyle/>
          <a:p>
            <a:pPr algn="ctr" fontAlgn="base"/>
            <a:r>
              <a:rPr lang="en-GB" b="1" i="0" u="sng" dirty="0">
                <a:solidFill>
                  <a:srgbClr val="212121"/>
                </a:solidFill>
                <a:effectLst/>
              </a:rPr>
              <a:t>all</a:t>
            </a:r>
            <a:r>
              <a:rPr lang="en-GB" b="0" i="0" dirty="0">
                <a:solidFill>
                  <a:srgbClr val="212121"/>
                </a:solidFill>
                <a:effectLst/>
              </a:rPr>
              <a:t> of the symptoms must be present. In addition, the symptoms </a:t>
            </a:r>
            <a:r>
              <a:rPr lang="en-GB" b="1" i="0" u="sng" dirty="0">
                <a:solidFill>
                  <a:srgbClr val="212121"/>
                </a:solidFill>
                <a:effectLst/>
              </a:rPr>
              <a:t>must not be </a:t>
            </a:r>
            <a:r>
              <a:rPr lang="en-GB" b="0" i="0" dirty="0">
                <a:solidFill>
                  <a:srgbClr val="212121"/>
                </a:solidFill>
                <a:effectLst/>
              </a:rPr>
              <a:t>explainable by another diagnosis.</a:t>
            </a:r>
          </a:p>
        </p:txBody>
      </p:sp>
      <p:sp>
        <p:nvSpPr>
          <p:cNvPr id="6" name="AutoShape 4">
            <a:extLst>
              <a:ext uri="{FF2B5EF4-FFF2-40B4-BE49-F238E27FC236}">
                <a16:creationId xmlns:a16="http://schemas.microsoft.com/office/drawing/2014/main" id="{DAA674B3-5249-4C06-9787-254A691FC335}"/>
              </a:ext>
            </a:extLst>
          </p:cNvPr>
          <p:cNvSpPr>
            <a:spLocks noChangeAspect="1" noChangeArrowheads="1"/>
          </p:cNvSpPr>
          <p:nvPr/>
        </p:nvSpPr>
        <p:spPr bwMode="auto">
          <a:xfrm>
            <a:off x="6352553" y="35982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Text Placeholder 1">
            <a:extLst>
              <a:ext uri="{FF2B5EF4-FFF2-40B4-BE49-F238E27FC236}">
                <a16:creationId xmlns:a16="http://schemas.microsoft.com/office/drawing/2014/main" id="{0B043B31-A9B6-4EDC-9637-A418F905B4B0}"/>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Universal Symptoms Of Autism</a:t>
            </a:r>
          </a:p>
        </p:txBody>
      </p:sp>
      <p:sp>
        <p:nvSpPr>
          <p:cNvPr id="2" name="TextBox 1">
            <a:extLst>
              <a:ext uri="{FF2B5EF4-FFF2-40B4-BE49-F238E27FC236}">
                <a16:creationId xmlns:a16="http://schemas.microsoft.com/office/drawing/2014/main" id="{A2DA1197-BEB6-40D2-8E5F-0A3F94B55038}"/>
              </a:ext>
            </a:extLst>
          </p:cNvPr>
          <p:cNvSpPr txBox="1"/>
          <p:nvPr/>
        </p:nvSpPr>
        <p:spPr>
          <a:xfrm>
            <a:off x="4833315" y="3692557"/>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Hyper – or hyperactivity to sensory input</a:t>
            </a:r>
          </a:p>
        </p:txBody>
      </p:sp>
      <p:sp>
        <p:nvSpPr>
          <p:cNvPr id="8" name="TextBox 7">
            <a:extLst>
              <a:ext uri="{FF2B5EF4-FFF2-40B4-BE49-F238E27FC236}">
                <a16:creationId xmlns:a16="http://schemas.microsoft.com/office/drawing/2014/main" id="{B36F1014-F771-4469-A428-A8E9B5991BDF}"/>
              </a:ext>
            </a:extLst>
          </p:cNvPr>
          <p:cNvSpPr txBox="1"/>
          <p:nvPr/>
        </p:nvSpPr>
        <p:spPr>
          <a:xfrm>
            <a:off x="2623515" y="2811730"/>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Repetitive behaviour, interests or activities</a:t>
            </a:r>
          </a:p>
        </p:txBody>
      </p:sp>
      <p:sp>
        <p:nvSpPr>
          <p:cNvPr id="9" name="TextBox 8">
            <a:extLst>
              <a:ext uri="{FF2B5EF4-FFF2-40B4-BE49-F238E27FC236}">
                <a16:creationId xmlns:a16="http://schemas.microsoft.com/office/drawing/2014/main" id="{3231C01F-35F6-447E-BD92-D51EDC66D920}"/>
              </a:ext>
            </a:extLst>
          </p:cNvPr>
          <p:cNvSpPr txBox="1"/>
          <p:nvPr/>
        </p:nvSpPr>
        <p:spPr>
          <a:xfrm>
            <a:off x="7035973" y="4640179"/>
            <a:ext cx="2757488" cy="923330"/>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Difficulties in relationship development, maintenance and understanding</a:t>
            </a:r>
          </a:p>
        </p:txBody>
      </p:sp>
      <p:sp>
        <p:nvSpPr>
          <p:cNvPr id="11" name="TextBox 10">
            <a:extLst>
              <a:ext uri="{FF2B5EF4-FFF2-40B4-BE49-F238E27FC236}">
                <a16:creationId xmlns:a16="http://schemas.microsoft.com/office/drawing/2014/main" id="{D4E7DD6E-D741-4888-9DDC-8B71081AB352}"/>
              </a:ext>
            </a:extLst>
          </p:cNvPr>
          <p:cNvSpPr txBox="1"/>
          <p:nvPr/>
        </p:nvSpPr>
        <p:spPr>
          <a:xfrm>
            <a:off x="2623515" y="4640179"/>
            <a:ext cx="2757488" cy="923330"/>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Social and communication deficits (verbal and non verbal)</a:t>
            </a:r>
          </a:p>
        </p:txBody>
      </p:sp>
      <p:sp>
        <p:nvSpPr>
          <p:cNvPr id="12" name="TextBox 11">
            <a:extLst>
              <a:ext uri="{FF2B5EF4-FFF2-40B4-BE49-F238E27FC236}">
                <a16:creationId xmlns:a16="http://schemas.microsoft.com/office/drawing/2014/main" id="{30331DC3-8380-42EB-B747-A8158B988F23}"/>
              </a:ext>
            </a:extLst>
          </p:cNvPr>
          <p:cNvSpPr txBox="1"/>
          <p:nvPr/>
        </p:nvSpPr>
        <p:spPr>
          <a:xfrm>
            <a:off x="4833315" y="2050469"/>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Fixated interests abnormal in intensity</a:t>
            </a:r>
          </a:p>
        </p:txBody>
      </p:sp>
      <p:sp>
        <p:nvSpPr>
          <p:cNvPr id="13" name="TextBox 12">
            <a:extLst>
              <a:ext uri="{FF2B5EF4-FFF2-40B4-BE49-F238E27FC236}">
                <a16:creationId xmlns:a16="http://schemas.microsoft.com/office/drawing/2014/main" id="{114461BF-8590-49AE-AFF4-F1BCF59DC96F}"/>
              </a:ext>
            </a:extLst>
          </p:cNvPr>
          <p:cNvSpPr txBox="1"/>
          <p:nvPr/>
        </p:nvSpPr>
        <p:spPr>
          <a:xfrm>
            <a:off x="7035973" y="2802626"/>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Attachment to sameness, routines and behaviour</a:t>
            </a:r>
          </a:p>
        </p:txBody>
      </p:sp>
      <p:pic>
        <p:nvPicPr>
          <p:cNvPr id="4" name="Audio 3">
            <a:hlinkClick r:id="" action="ppaction://media"/>
            <a:extLst>
              <a:ext uri="{FF2B5EF4-FFF2-40B4-BE49-F238E27FC236}">
                <a16:creationId xmlns:a16="http://schemas.microsoft.com/office/drawing/2014/main" id="{4DD40BE1-28E1-42DB-B30D-DA42543D0C5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00580789"/>
      </p:ext>
    </p:extLst>
  </p:cSld>
  <p:clrMapOvr>
    <a:masterClrMapping/>
  </p:clrMapOvr>
  <mc:AlternateContent xmlns:mc="http://schemas.openxmlformats.org/markup-compatibility/2006" xmlns:p14="http://schemas.microsoft.com/office/powerpoint/2010/main">
    <mc:Choice Requires="p14">
      <p:transition spd="slow" p14:dur="2000" advTm="64514"/>
    </mc:Choice>
    <mc:Fallback xmlns="">
      <p:transition spd="slow" advTm="6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03DADC-C6EA-48A8-9764-E039261AF963}"/>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Over Or Under Sensitivities</a:t>
            </a:r>
          </a:p>
        </p:txBody>
      </p:sp>
      <p:pic>
        <p:nvPicPr>
          <p:cNvPr id="5" name="Picture 4" descr="A picture containing text, light, lamp, dark&#10;&#10;Description automatically generated">
            <a:extLst>
              <a:ext uri="{FF2B5EF4-FFF2-40B4-BE49-F238E27FC236}">
                <a16:creationId xmlns:a16="http://schemas.microsoft.com/office/drawing/2014/main" id="{DFBA9BBD-03A6-420E-93BC-AB1AB6C7204A}"/>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1445106" y="1872309"/>
            <a:ext cx="1905000" cy="2540000"/>
          </a:xfrm>
          <a:prstGeom prst="rect">
            <a:avLst/>
          </a:prstGeom>
        </p:spPr>
      </p:pic>
      <p:pic>
        <p:nvPicPr>
          <p:cNvPr id="8" name="Picture 7" descr="A close-up of a person's hand holding a baby's hand&#10;&#10;Description automatically generated with low confidence">
            <a:extLst>
              <a:ext uri="{FF2B5EF4-FFF2-40B4-BE49-F238E27FC236}">
                <a16:creationId xmlns:a16="http://schemas.microsoft.com/office/drawing/2014/main" id="{F0D94836-EB13-4F43-BB67-071F279A815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4114174" y="2142087"/>
            <a:ext cx="3152363" cy="2100262"/>
          </a:xfrm>
          <a:prstGeom prst="rect">
            <a:avLst/>
          </a:prstGeom>
        </p:spPr>
      </p:pic>
      <p:pic>
        <p:nvPicPr>
          <p:cNvPr id="11" name="Picture 10" descr="Calendar&#10;&#10;Description automatically generated">
            <a:extLst>
              <a:ext uri="{FF2B5EF4-FFF2-40B4-BE49-F238E27FC236}">
                <a16:creationId xmlns:a16="http://schemas.microsoft.com/office/drawing/2014/main" id="{F1363B00-99F1-4911-8A02-528EF847A70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7638649" y="2092178"/>
            <a:ext cx="3016536" cy="2100263"/>
          </a:xfrm>
          <a:prstGeom prst="rect">
            <a:avLst/>
          </a:prstGeom>
        </p:spPr>
      </p:pic>
      <p:pic>
        <p:nvPicPr>
          <p:cNvPr id="14" name="Picture 13" descr="A person holding a lemon&#10;&#10;Description automatically generated with low confidence">
            <a:extLst>
              <a:ext uri="{FF2B5EF4-FFF2-40B4-BE49-F238E27FC236}">
                <a16:creationId xmlns:a16="http://schemas.microsoft.com/office/drawing/2014/main" id="{D66E0198-448F-4779-9B25-D3F208E723AE}"/>
              </a:ext>
            </a:extLst>
          </p:cNvPr>
          <p:cNvPicPr>
            <a:picLocks noChangeAspect="1"/>
          </p:cNvPicPr>
          <p:nvPr/>
        </p:nvPicPr>
        <p:blipFill>
          <a:blip r:embed="rId12" cstate="hq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1123950" y="4704854"/>
            <a:ext cx="2547312" cy="169905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115A059-7DE9-4881-A16C-1618A3A5F14E}"/>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xmlns="" r:id="rId15"/>
              </a:ext>
            </a:extLst>
          </a:blip>
          <a:stretch>
            <a:fillRect/>
          </a:stretch>
        </p:blipFill>
        <p:spPr>
          <a:xfrm>
            <a:off x="3942724" y="4361824"/>
            <a:ext cx="3999560" cy="2249752"/>
          </a:xfrm>
          <a:prstGeom prst="rect">
            <a:avLst/>
          </a:prstGeom>
        </p:spPr>
      </p:pic>
      <p:pic>
        <p:nvPicPr>
          <p:cNvPr id="20" name="Picture 19" descr="A picture containing person, person&#10;&#10;Description automatically generated">
            <a:extLst>
              <a:ext uri="{FF2B5EF4-FFF2-40B4-BE49-F238E27FC236}">
                <a16:creationId xmlns:a16="http://schemas.microsoft.com/office/drawing/2014/main" id="{C26CB350-2C7E-47E8-9D0E-11022BB288F0}"/>
              </a:ext>
            </a:extLst>
          </p:cNvPr>
          <p:cNvPicPr>
            <a:picLocks noChangeAspect="1"/>
          </p:cNvPicPr>
          <p:nvPr/>
        </p:nvPicPr>
        <p:blipFill>
          <a:blip r:embed="rId16" cstate="hqprint">
            <a:extLst>
              <a:ext uri="{28A0092B-C50C-407E-A947-70E740481C1C}">
                <a14:useLocalDpi xmlns:a14="http://schemas.microsoft.com/office/drawing/2010/main" val="0"/>
              </a:ext>
              <a:ext uri="{837473B0-CC2E-450A-ABE3-18F120FF3D39}">
                <a1611:picAttrSrcUrl xmlns:a1611="http://schemas.microsoft.com/office/drawing/2016/11/main" xmlns="" r:id="rId17"/>
              </a:ext>
            </a:extLst>
          </a:blip>
          <a:stretch>
            <a:fillRect/>
          </a:stretch>
        </p:blipFill>
        <p:spPr>
          <a:xfrm>
            <a:off x="8874513" y="4545150"/>
            <a:ext cx="1780672" cy="1699058"/>
          </a:xfrm>
          <a:prstGeom prst="rect">
            <a:avLst/>
          </a:prstGeom>
        </p:spPr>
      </p:pic>
      <p:pic>
        <p:nvPicPr>
          <p:cNvPr id="4" name="Audio 3">
            <a:hlinkClick r:id="" action="ppaction://media"/>
            <a:extLst>
              <a:ext uri="{FF2B5EF4-FFF2-40B4-BE49-F238E27FC236}">
                <a16:creationId xmlns:a16="http://schemas.microsoft.com/office/drawing/2014/main" id="{BAC676D8-1BF8-4045-BCC3-C82BBC0ABEF0}"/>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47497839"/>
      </p:ext>
    </p:extLst>
  </p:cSld>
  <p:clrMapOvr>
    <a:masterClrMapping/>
  </p:clrMapOvr>
  <mc:AlternateContent xmlns:mc="http://schemas.openxmlformats.org/markup-compatibility/2006" xmlns:p14="http://schemas.microsoft.com/office/powerpoint/2010/main">
    <mc:Choice Requires="p14">
      <p:transition spd="slow" p14:dur="2000" advTm="39483"/>
    </mc:Choice>
    <mc:Fallback xmlns="">
      <p:transition spd="slow" advTm="3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3|5.6|3.2|5|5.9"/>
</p:tagLst>
</file>

<file path=ppt/tags/tag10.xml><?xml version="1.0" encoding="utf-8"?>
<p:tagLst xmlns:a="http://schemas.openxmlformats.org/drawingml/2006/main" xmlns:r="http://schemas.openxmlformats.org/officeDocument/2006/relationships" xmlns:p="http://schemas.openxmlformats.org/presentationml/2006/main">
  <p:tag name="TIMING" val="|3|4.8|4.5|7.7"/>
</p:tagLst>
</file>

<file path=ppt/tags/tag11.xml><?xml version="1.0" encoding="utf-8"?>
<p:tagLst xmlns:a="http://schemas.openxmlformats.org/drawingml/2006/main" xmlns:r="http://schemas.openxmlformats.org/officeDocument/2006/relationships" xmlns:p="http://schemas.openxmlformats.org/presentationml/2006/main">
  <p:tag name="TIMING" val="|1.3|13.8|13.4|33.3|12.4"/>
</p:tagLst>
</file>

<file path=ppt/tags/tag12.xml><?xml version="1.0" encoding="utf-8"?>
<p:tagLst xmlns:a="http://schemas.openxmlformats.org/drawingml/2006/main" xmlns:r="http://schemas.openxmlformats.org/officeDocument/2006/relationships" xmlns:p="http://schemas.openxmlformats.org/presentationml/2006/main">
  <p:tag name="TIMING" val="|4.2|2.7"/>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11.3|18.5|15.1|6"/>
</p:tagLst>
</file>

<file path=ppt/tags/tag15.xml><?xml version="1.0" encoding="utf-8"?>
<p:tagLst xmlns:a="http://schemas.openxmlformats.org/drawingml/2006/main" xmlns:r="http://schemas.openxmlformats.org/officeDocument/2006/relationships" xmlns:p="http://schemas.openxmlformats.org/presentationml/2006/main">
  <p:tag name="TIMING" val="|18|6.2|2.3|2.5"/>
</p:tagLst>
</file>

<file path=ppt/tags/tag16.xml><?xml version="1.0" encoding="utf-8"?>
<p:tagLst xmlns:a="http://schemas.openxmlformats.org/drawingml/2006/main" xmlns:r="http://schemas.openxmlformats.org/officeDocument/2006/relationships" xmlns:p="http://schemas.openxmlformats.org/presentationml/2006/main">
  <p:tag name="TIMING" val="|1.3|7.9|25.5|17.9"/>
</p:tagLst>
</file>

<file path=ppt/tags/tag17.xml><?xml version="1.0" encoding="utf-8"?>
<p:tagLst xmlns:a="http://schemas.openxmlformats.org/drawingml/2006/main" xmlns:r="http://schemas.openxmlformats.org/officeDocument/2006/relationships" xmlns:p="http://schemas.openxmlformats.org/presentationml/2006/main">
  <p:tag name="TIMING" val="|2.8|4.6|21.1|5.5|7.1|5.9"/>
</p:tagLst>
</file>

<file path=ppt/tags/tag2.xml><?xml version="1.0" encoding="utf-8"?>
<p:tagLst xmlns:a="http://schemas.openxmlformats.org/drawingml/2006/main" xmlns:r="http://schemas.openxmlformats.org/officeDocument/2006/relationships" xmlns:p="http://schemas.openxmlformats.org/presentationml/2006/main">
  <p:tag name="TIMING" val="|11.2"/>
</p:tagLst>
</file>

<file path=ppt/tags/tag3.xml><?xml version="1.0" encoding="utf-8"?>
<p:tagLst xmlns:a="http://schemas.openxmlformats.org/drawingml/2006/main" xmlns:r="http://schemas.openxmlformats.org/officeDocument/2006/relationships" xmlns:p="http://schemas.openxmlformats.org/presentationml/2006/main">
  <p:tag name="TIMING" val="|4.1|11.7|4.5|4|4.9|9.5"/>
</p:tagLst>
</file>

<file path=ppt/tags/tag4.xml><?xml version="1.0" encoding="utf-8"?>
<p:tagLst xmlns:a="http://schemas.openxmlformats.org/drawingml/2006/main" xmlns:r="http://schemas.openxmlformats.org/officeDocument/2006/relationships" xmlns:p="http://schemas.openxmlformats.org/presentationml/2006/main">
  <p:tag name="TIMING" val="|2.6|3.2|2.8|2.2|3|9.6"/>
</p:tagLst>
</file>

<file path=ppt/tags/tag5.xml><?xml version="1.0" encoding="utf-8"?>
<p:tagLst xmlns:a="http://schemas.openxmlformats.org/drawingml/2006/main" xmlns:r="http://schemas.openxmlformats.org/officeDocument/2006/relationships" xmlns:p="http://schemas.openxmlformats.org/presentationml/2006/main">
  <p:tag name="TIMING" val="|258.9"/>
</p:tagLst>
</file>

<file path=ppt/tags/tag6.xml><?xml version="1.0" encoding="utf-8"?>
<p:tagLst xmlns:a="http://schemas.openxmlformats.org/drawingml/2006/main" xmlns:r="http://schemas.openxmlformats.org/officeDocument/2006/relationships" xmlns:p="http://schemas.openxmlformats.org/presentationml/2006/main">
  <p:tag name="TIMING" val="|19.3"/>
</p:tagLst>
</file>

<file path=ppt/tags/tag7.xml><?xml version="1.0" encoding="utf-8"?>
<p:tagLst xmlns:a="http://schemas.openxmlformats.org/drawingml/2006/main" xmlns:r="http://schemas.openxmlformats.org/officeDocument/2006/relationships" xmlns:p="http://schemas.openxmlformats.org/presentationml/2006/main">
  <p:tag name="TIMING" val="|4.6|3.6|9.9|8.3|3.5|2.8|2.8"/>
</p:tagLst>
</file>

<file path=ppt/tags/tag8.xml><?xml version="1.0" encoding="utf-8"?>
<p:tagLst xmlns:a="http://schemas.openxmlformats.org/drawingml/2006/main" xmlns:r="http://schemas.openxmlformats.org/officeDocument/2006/relationships" xmlns:p="http://schemas.openxmlformats.org/presentationml/2006/main">
  <p:tag name="TIMING" val="|1.3|14.6|1.7|2.1|2.9|2.1|1.9|1.9|1.6"/>
</p:tagLst>
</file>

<file path=ppt/tags/tag9.xml><?xml version="1.0" encoding="utf-8"?>
<p:tagLst xmlns:a="http://schemas.openxmlformats.org/drawingml/2006/main" xmlns:r="http://schemas.openxmlformats.org/officeDocument/2006/relationships" xmlns:p="http://schemas.openxmlformats.org/presentationml/2006/main">
  <p:tag name="TIMING" val="|20|1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4250</Words>
  <Application>Microsoft Office PowerPoint</Application>
  <PresentationFormat>Widescreen</PresentationFormat>
  <Paragraphs>333</Paragraphs>
  <Slides>40</Slides>
  <Notes>26</Notes>
  <HiddenSlides>0</HiddenSlides>
  <MMClips>38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Helvetica Neue</vt:lpstr>
      <vt:lpstr>hero-new</vt:lpstr>
      <vt:lpstr>Lato</vt:lpstr>
      <vt:lpstr>Lexend Deca</vt:lpstr>
      <vt:lpstr>Open Sans</vt:lpstr>
      <vt:lpstr>Office Theme</vt:lpstr>
      <vt:lpstr>Raising Awareness of Autism in The Workplace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Awareness of Autism in The Workplace</dc:title>
  <dc:creator>YOUNG, Tim (LPANG)</dc:creator>
  <cp:lastModifiedBy>Jacky Stansfield</cp:lastModifiedBy>
  <cp:revision>2</cp:revision>
  <dcterms:created xsi:type="dcterms:W3CDTF">2023-03-24T08:30:15Z</dcterms:created>
  <dcterms:modified xsi:type="dcterms:W3CDTF">2023-03-27T10:50:45Z</dcterms:modified>
</cp:coreProperties>
</file>